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  <p:sldMasterId id="2147483659" r:id="rId2"/>
  </p:sldMasterIdLst>
  <p:notesMasterIdLst>
    <p:notesMasterId r:id="rId12"/>
  </p:notesMasterIdLst>
  <p:sldIdLst>
    <p:sldId id="584" r:id="rId3"/>
    <p:sldId id="301" r:id="rId4"/>
    <p:sldId id="401" r:id="rId5"/>
    <p:sldId id="451" r:id="rId6"/>
    <p:sldId id="495" r:id="rId7"/>
    <p:sldId id="402" r:id="rId8"/>
    <p:sldId id="496" r:id="rId9"/>
    <p:sldId id="403" r:id="rId10"/>
    <p:sldId id="539" r:id="rId11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7B7B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14" autoAdjust="0"/>
  </p:normalViewPr>
  <p:slideViewPr>
    <p:cSldViewPr snapToGrid="0" showGuides="1">
      <p:cViewPr>
        <p:scale>
          <a:sx n="75" d="100"/>
          <a:sy n="75" d="100"/>
        </p:scale>
        <p:origin x="1360" y="704"/>
      </p:cViewPr>
      <p:guideLst>
        <p:guide orient="horz" pos="134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775C7-74D8-4EB9-9F6A-1882D547BAD7}" type="datetimeFigureOut">
              <a:rPr lang="zh-CN" altLang="en-US" smtClean="0"/>
              <a:t>2025/12/16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F0FD12-3900-4BB4-BABF-7FB968CDE67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0FD12-3900-4BB4-BABF-7FB968CDE67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10988-E855-4931-A888-6E855B7D4E5D}" type="slidenum">
              <a:rPr lang="zh-CN" altLang="en-US" smtClean="0">
                <a:solidFill>
                  <a:prstClr val="black"/>
                </a:solidFill>
              </a:rPr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优势、</a:t>
            </a:r>
            <a:r>
              <a:rPr lang="en-US" altLang="zh-CN"/>
              <a:t>yolo</a:t>
            </a:r>
            <a:r>
              <a:rPr lang="zh-CN" altLang="en-US"/>
              <a:t>、</a:t>
            </a:r>
            <a:r>
              <a:rPr lang="en-US" altLang="zh-CN"/>
              <a:t>apriltag</a:t>
            </a:r>
            <a:r>
              <a:rPr lang="zh-CN" altLang="en-US"/>
              <a:t>、飞控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10988-E855-4931-A888-6E855B7D4E5D}" type="slidenum">
              <a:rPr lang="zh-CN" altLang="en-US" smtClean="0">
                <a:solidFill>
                  <a:prstClr val="black"/>
                </a:solidFill>
              </a:rPr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A1E94-C858-498B-9B94-5BBA1E5FD6F2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4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A1E94-C858-498B-9B94-5BBA1E5FD6F2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5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depthanything</a:t>
            </a:r>
            <a:r>
              <a:rPr lang="zh-CN" altLang="en-US"/>
              <a:t>原理、</a:t>
            </a:r>
            <a:r>
              <a:rPr lang="en-US" altLang="zh-CN"/>
              <a:t>sobel</a:t>
            </a:r>
            <a:r>
              <a:rPr lang="zh-CN" altLang="en-US"/>
              <a:t>算子障碍判断、壁障实现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10988-E855-4931-A888-6E855B7D4E5D}" type="slidenum">
              <a:rPr lang="zh-CN" altLang="en-US" smtClean="0">
                <a:solidFill>
                  <a:prstClr val="black"/>
                </a:solidFill>
              </a:rPr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4A1E94-C858-498B-9B94-5BBA1E5FD6F2}" type="slidenum">
              <a:rPr lang="zh-CN" altLang="en-US" smtClean="0">
                <a:solidFill>
                  <a:prstClr val="black"/>
                </a:solidFill>
                <a:latin typeface="Calibri" panose="020F0502020204030204"/>
                <a:ea typeface="宋体" panose="02010600030101010101" pitchFamily="2" charset="-122"/>
              </a:rPr>
              <a:t>7</a:t>
            </a:fld>
            <a:endParaRPr lang="zh-CN" altLang="en-US">
              <a:solidFill>
                <a:prstClr val="black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710988-E855-4931-A888-6E855B7D4E5D}" type="slidenum">
              <a:rPr lang="zh-CN" altLang="en-US" smtClean="0">
                <a:solidFill>
                  <a:prstClr val="black"/>
                </a:solidFill>
              </a:rPr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F0FD12-3900-4BB4-BABF-7FB968CDE67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69130">
            <a:off x="-1698841" y="-630203"/>
            <a:ext cx="2772768" cy="28179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2025/12/16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2025/12/16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图片 9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61439">
            <a:off x="5606893" y="-1420935"/>
            <a:ext cx="8293234" cy="6858000"/>
          </a:xfrm>
          <a:prstGeom prst="rect">
            <a:avLst/>
          </a:prstGeom>
        </p:spPr>
      </p:pic>
      <p:pic>
        <p:nvPicPr>
          <p:cNvPr id="96" name="图片 9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89857">
            <a:off x="4499105" y="1018565"/>
            <a:ext cx="8669471" cy="8619560"/>
          </a:xfrm>
          <a:prstGeom prst="rect">
            <a:avLst/>
          </a:prstGeom>
        </p:spPr>
      </p:pic>
      <p:sp>
        <p:nvSpPr>
          <p:cNvPr id="95" name="矩形 94"/>
          <p:cNvSpPr/>
          <p:nvPr userDrawn="1"/>
        </p:nvSpPr>
        <p:spPr>
          <a:xfrm>
            <a:off x="0" y="0"/>
            <a:ext cx="1057275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996605" y="6590169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5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4.png"/><Relationship Id="rId4" Type="http://schemas.openxmlformats.org/officeDocument/2006/relationships/image" Target="../media/image19.png"/><Relationship Id="rId9" Type="http://schemas.openxmlformats.org/officeDocument/2006/relationships/image" Target="../media/image23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3" Type="http://schemas.openxmlformats.org/officeDocument/2006/relationships/notesSlide" Target="../notesSlides/notesSlide7.xml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7.png"/><Relationship Id="rId1" Type="http://schemas.openxmlformats.org/officeDocument/2006/relationships/tags" Target="../tags/tag3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32" Type="http://schemas.openxmlformats.org/officeDocument/2006/relationships/image" Target="../media/image60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31" Type="http://schemas.openxmlformats.org/officeDocument/2006/relationships/image" Target="../media/image59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Relationship Id="rId27" Type="http://schemas.openxmlformats.org/officeDocument/2006/relationships/image" Target="../media/image55.png"/><Relationship Id="rId30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平行四边形 3">
            <a:extLst>
              <a:ext uri="{FF2B5EF4-FFF2-40B4-BE49-F238E27FC236}">
                <a16:creationId xmlns:a16="http://schemas.microsoft.com/office/drawing/2014/main" id="{B241D330-DD81-D8F4-5BE6-D4136FD6E9D9}"/>
              </a:ext>
            </a:extLst>
          </p:cNvPr>
          <p:cNvSpPr/>
          <p:nvPr/>
        </p:nvSpPr>
        <p:spPr>
          <a:xfrm flipH="1">
            <a:off x="10092279" y="0"/>
            <a:ext cx="2715080" cy="1273617"/>
          </a:xfrm>
          <a:prstGeom prst="parallelogram">
            <a:avLst>
              <a:gd name="adj" fmla="val 16469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" name="图片 1" descr="图片12-remove-bg-io">
            <a:extLst>
              <a:ext uri="{FF2B5EF4-FFF2-40B4-BE49-F238E27FC236}">
                <a16:creationId xmlns:a16="http://schemas.microsoft.com/office/drawing/2014/main" id="{9E717024-497D-3B9D-48DF-6913E8573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834" y="-68609"/>
            <a:ext cx="3890185" cy="1667484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C6E55A62-9EE8-544F-33E6-FA9A53D497FE}"/>
              </a:ext>
            </a:extLst>
          </p:cNvPr>
          <p:cNvSpPr/>
          <p:nvPr/>
        </p:nvSpPr>
        <p:spPr>
          <a:xfrm>
            <a:off x="382041" y="970454"/>
            <a:ext cx="5192199" cy="5612791"/>
          </a:xfrm>
          <a:prstGeom prst="rect">
            <a:avLst/>
          </a:prstGeom>
          <a:solidFill>
            <a:srgbClr val="ECECE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59130" y="1711494"/>
            <a:ext cx="4342041" cy="199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1.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rPr>
              <a:t>Drone follows target vehicle, maintaining visual contact through flight control.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2.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rPr>
              <a:t>Dynamic obstacle avoidance with algorithms ensuring post-avoidance tracking.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3.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rPr>
              <a:t> RGB-based 3D reconstruction, excluding moving vehicle from static scene.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49061" y="1066728"/>
            <a:ext cx="2315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b="1" dirty="0">
                <a:solidFill>
                  <a:prstClr val="black"/>
                </a:solidFill>
                <a:cs typeface="+mn-ea"/>
              </a:rPr>
              <a:t>Task Modeling</a:t>
            </a:r>
            <a:endParaRPr lang="zh-CN" altLang="en-US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cxnSp>
        <p:nvCxnSpPr>
          <p:cNvPr id="20" name="直接连接符 19"/>
          <p:cNvCxnSpPr>
            <a:cxnSpLocks/>
          </p:cNvCxnSpPr>
          <p:nvPr/>
        </p:nvCxnSpPr>
        <p:spPr>
          <a:xfrm>
            <a:off x="777444" y="1573356"/>
            <a:ext cx="854506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6049645" y="1487944"/>
            <a:ext cx="4342130" cy="4997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1. 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rPr>
              <a:t>YOLO + </a:t>
            </a:r>
            <a:r>
              <a:rPr lang="en-US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rPr>
              <a:t>AprilTag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rPr>
              <a:t> for tracking and distance control.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037036" y="1003182"/>
            <a:ext cx="2315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b="1" dirty="0">
                <a:solidFill>
                  <a:prstClr val="black"/>
                </a:solidFill>
                <a:cs typeface="+mn-ea"/>
              </a:rPr>
              <a:t>Technical Analysis</a:t>
            </a:r>
            <a:endParaRPr lang="zh-CN" altLang="en-US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cxnSp>
        <p:nvCxnSpPr>
          <p:cNvPr id="31" name="直接连接符 30"/>
          <p:cNvCxnSpPr>
            <a:cxnSpLocks/>
          </p:cNvCxnSpPr>
          <p:nvPr/>
        </p:nvCxnSpPr>
        <p:spPr>
          <a:xfrm>
            <a:off x="6165419" y="1509810"/>
            <a:ext cx="832281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/>
        </p:nvSpPr>
        <p:spPr>
          <a:xfrm>
            <a:off x="661417" y="4603470"/>
            <a:ext cx="5237733" cy="1670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1 . Multi-view vehicle tracking &amp; distance estimation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2 . RGB-only depth estimation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3 . Obstacle detection &amp; control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4 . LiDAR/sonar-free 3D reconstruction</a:t>
            </a: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5 . Dynamic object filtering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48970" y="3941234"/>
            <a:ext cx="2315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b="1" dirty="0">
                <a:solidFill>
                  <a:prstClr val="black"/>
                </a:solidFill>
                <a:cs typeface="+mn-ea"/>
              </a:rPr>
              <a:t>Key Challenges</a:t>
            </a:r>
            <a:endParaRPr lang="zh-CN" altLang="en-US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cxnSp>
        <p:nvCxnSpPr>
          <p:cNvPr id="35" name="直接连接符 34"/>
          <p:cNvCxnSpPr>
            <a:cxnSpLocks/>
          </p:cNvCxnSpPr>
          <p:nvPr/>
        </p:nvCxnSpPr>
        <p:spPr>
          <a:xfrm>
            <a:off x="777444" y="4447605"/>
            <a:ext cx="854506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35"/>
          <p:cNvSpPr/>
          <p:nvPr/>
        </p:nvSpPr>
        <p:spPr>
          <a:xfrm>
            <a:off x="6049645" y="3056012"/>
            <a:ext cx="5800725" cy="700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2.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rPr>
              <a:t>DepthAnything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rPr>
              <a:t> for depth estimation, Sobel operator for edge-based obstacle avoidance while tracking vehicle.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6049645" y="5093675"/>
            <a:ext cx="6377305" cy="3774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3.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 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rPr>
              <a:t>Mast3r-SLAM for 3D reconstruction, YOLO filters moving objects.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49" name="图片 48" descr="图片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215" y="1834150"/>
            <a:ext cx="5367655" cy="1236345"/>
          </a:xfrm>
          <a:prstGeom prst="rect">
            <a:avLst/>
          </a:prstGeom>
        </p:spPr>
      </p:pic>
      <p:pic>
        <p:nvPicPr>
          <p:cNvPr id="50" name="图片 49" descr="图片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5215" y="3886592"/>
            <a:ext cx="5150485" cy="1205865"/>
          </a:xfrm>
          <a:prstGeom prst="rect">
            <a:avLst/>
          </a:prstGeom>
        </p:spPr>
      </p:pic>
      <p:pic>
        <p:nvPicPr>
          <p:cNvPr id="51" name="图片 50"/>
          <p:cNvPicPr preferRelativeResize="0"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9820" y="5559626"/>
            <a:ext cx="1394460" cy="1023620"/>
          </a:xfrm>
          <a:prstGeom prst="rect">
            <a:avLst/>
          </a:prstGeom>
        </p:spPr>
      </p:pic>
      <p:grpSp>
        <p:nvGrpSpPr>
          <p:cNvPr id="52" name="组合 51"/>
          <p:cNvGrpSpPr/>
          <p:nvPr/>
        </p:nvGrpSpPr>
        <p:grpSpPr>
          <a:xfrm>
            <a:off x="7854950" y="5559626"/>
            <a:ext cx="1393825" cy="1023620"/>
            <a:chOff x="11209" y="4299"/>
            <a:chExt cx="3860" cy="2834"/>
          </a:xfrm>
        </p:grpSpPr>
        <p:pic>
          <p:nvPicPr>
            <p:cNvPr id="53" name="图片 52"/>
            <p:cNvPicPr preferRelativeResize="0"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09" y="4299"/>
              <a:ext cx="3861" cy="2835"/>
            </a:xfrm>
            <a:prstGeom prst="rect">
              <a:avLst/>
            </a:prstGeom>
          </p:spPr>
        </p:pic>
        <p:sp>
          <p:nvSpPr>
            <p:cNvPr id="54" name="矩形 53"/>
            <p:cNvSpPr/>
            <p:nvPr/>
          </p:nvSpPr>
          <p:spPr>
            <a:xfrm>
              <a:off x="12828" y="5274"/>
              <a:ext cx="535" cy="5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6" name="图片 55" descr="图片7-removebg-preview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1485" y="5440881"/>
            <a:ext cx="2508885" cy="127635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4F9EFB8-8ABB-B713-1485-B6DBEE91CA57}"/>
              </a:ext>
            </a:extLst>
          </p:cNvPr>
          <p:cNvSpPr txBox="1"/>
          <p:nvPr/>
        </p:nvSpPr>
        <p:spPr>
          <a:xfrm>
            <a:off x="407601" y="123168"/>
            <a:ext cx="9087128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altLang="zh-CN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</a:rPr>
              <a:t>Target-Guided 3D Reconstruction Based on Tello Drone</a:t>
            </a:r>
            <a:endParaRPr lang="zh-CN" alt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20000"/>
                  </a:srgbClr>
                </a:outerShdw>
              </a:effectLst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351961" y="1574800"/>
            <a:ext cx="3992647" cy="3371850"/>
            <a:chOff x="2587161" y="1866900"/>
            <a:chExt cx="3992647" cy="3371850"/>
          </a:xfrm>
        </p:grpSpPr>
        <p:grpSp>
          <p:nvGrpSpPr>
            <p:cNvPr id="10" name="组合 9"/>
            <p:cNvGrpSpPr/>
            <p:nvPr/>
          </p:nvGrpSpPr>
          <p:grpSpPr>
            <a:xfrm>
              <a:off x="2587161" y="1866900"/>
              <a:ext cx="3992647" cy="3371850"/>
              <a:chOff x="2587161" y="1866900"/>
              <a:chExt cx="3992647" cy="3371850"/>
            </a:xfrm>
          </p:grpSpPr>
          <p:sp>
            <p:nvSpPr>
              <p:cNvPr id="51" name="矩形 50"/>
              <p:cNvSpPr/>
              <p:nvPr/>
            </p:nvSpPr>
            <p:spPr>
              <a:xfrm>
                <a:off x="4454286" y="1866900"/>
                <a:ext cx="258397" cy="3371850"/>
              </a:xfrm>
              <a:prstGeom prst="rect">
                <a:avLst/>
              </a:prstGeom>
              <a:solidFill>
                <a:srgbClr val="ECECEC">
                  <a:alpha val="7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cs typeface="+mn-ea"/>
                  <a:sym typeface="+mn-lt"/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2587161" y="2591903"/>
                <a:ext cx="3992647" cy="662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457200">
                  <a:lnSpc>
                    <a:spcPct val="150000"/>
                  </a:lnSpc>
                </a:pPr>
                <a:r>
                  <a:rPr lang="en-US" altLang="zh-CN" sz="2800" b="1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20000"/>
                        </a:srgbClr>
                      </a:outerShdw>
                    </a:effectLst>
                    <a:cs typeface="+mn-ea"/>
                    <a:sym typeface="+mn-lt"/>
                  </a:rPr>
                  <a:t>CONTENTS</a:t>
                </a:r>
                <a:endParaRPr lang="zh-CN" altLang="en-US" sz="28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20000"/>
                      </a:srgbClr>
                    </a:outerShdw>
                  </a:effectLst>
                  <a:cs typeface="+mn-ea"/>
                  <a:sym typeface="+mn-lt"/>
                </a:endParaRPr>
              </a:p>
            </p:txBody>
          </p:sp>
        </p:grpSp>
        <p:cxnSp>
          <p:nvCxnSpPr>
            <p:cNvPr id="14" name="直接连接符 13"/>
            <p:cNvCxnSpPr/>
            <p:nvPr/>
          </p:nvCxnSpPr>
          <p:spPr>
            <a:xfrm>
              <a:off x="4454286" y="3384695"/>
              <a:ext cx="258397" cy="0"/>
            </a:xfrm>
            <a:prstGeom prst="line">
              <a:avLst/>
            </a:prstGeom>
            <a:ln w="2857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/>
        </p:nvGrpSpPr>
        <p:grpSpPr>
          <a:xfrm>
            <a:off x="4761779" y="1723337"/>
            <a:ext cx="7635560" cy="727710"/>
            <a:chOff x="7705143" y="1472951"/>
            <a:chExt cx="7635560" cy="727906"/>
          </a:xfrm>
        </p:grpSpPr>
        <p:sp>
          <p:nvSpPr>
            <p:cNvPr id="3" name="矩形 2"/>
            <p:cNvSpPr/>
            <p:nvPr/>
          </p:nvSpPr>
          <p:spPr>
            <a:xfrm>
              <a:off x="7705143" y="1524000"/>
              <a:ext cx="676857" cy="67685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dirty="0">
                  <a:cs typeface="+mn-ea"/>
                  <a:sym typeface="+mn-lt"/>
                </a:rPr>
                <a:t>02</a:t>
              </a:r>
              <a:endParaRPr lang="zh-CN" altLang="en-US" sz="2800" dirty="0">
                <a:cs typeface="+mn-ea"/>
                <a:sym typeface="+mn-lt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8697648" y="1472951"/>
              <a:ext cx="6643055" cy="581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lnSpc>
                  <a:spcPct val="150000"/>
                </a:lnSpc>
              </a:pPr>
              <a:r>
                <a:rPr lang="en-US" altLang="zh-CN" sz="2400" b="1" dirty="0" err="1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20000"/>
                      </a:srgbClr>
                    </a:outerShdw>
                  </a:effectLst>
                  <a:cs typeface="+mn-ea"/>
                  <a:sym typeface="+mn-lt"/>
                </a:rPr>
                <a:t>AprilTag</a:t>
              </a: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20000"/>
                      </a:srgbClr>
                    </a:outerShdw>
                  </a:effectLst>
                  <a:cs typeface="+mn-ea"/>
                  <a:sym typeface="+mn-lt"/>
                </a:rPr>
                <a:t>-Based Tracking with YOLOv11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761779" y="2957777"/>
            <a:ext cx="6808470" cy="727710"/>
            <a:chOff x="7705143" y="1472951"/>
            <a:chExt cx="6808470" cy="727906"/>
          </a:xfrm>
        </p:grpSpPr>
        <p:sp>
          <p:nvSpPr>
            <p:cNvPr id="6" name="矩形 5"/>
            <p:cNvSpPr/>
            <p:nvPr/>
          </p:nvSpPr>
          <p:spPr>
            <a:xfrm>
              <a:off x="7705143" y="1524000"/>
              <a:ext cx="676857" cy="67685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dirty="0">
                  <a:cs typeface="+mn-ea"/>
                  <a:sym typeface="+mn-lt"/>
                </a:rPr>
                <a:t>03</a:t>
              </a:r>
              <a:endParaRPr lang="zh-CN" altLang="en-US" sz="2800" dirty="0">
                <a:cs typeface="+mn-ea"/>
                <a:sym typeface="+mn-lt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8697648" y="1472951"/>
              <a:ext cx="5815965" cy="581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lnSpc>
                  <a:spcPct val="150000"/>
                </a:lnSpc>
              </a:pP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20000"/>
                      </a:srgbClr>
                    </a:outerShdw>
                  </a:effectLst>
                  <a:cs typeface="+mn-ea"/>
                  <a:sym typeface="+mn-lt"/>
                </a:rPr>
                <a:t>Dynamic Obstacle Avoidance</a:t>
              </a:r>
              <a:endParaRPr lang="zh-CN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761779" y="4192217"/>
            <a:ext cx="5958205" cy="727710"/>
            <a:chOff x="7705143" y="1472951"/>
            <a:chExt cx="5958205" cy="727906"/>
          </a:xfrm>
        </p:grpSpPr>
        <p:sp>
          <p:nvSpPr>
            <p:cNvPr id="9" name="矩形 8"/>
            <p:cNvSpPr/>
            <p:nvPr/>
          </p:nvSpPr>
          <p:spPr>
            <a:xfrm>
              <a:off x="7705143" y="1524000"/>
              <a:ext cx="676857" cy="67685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>
              <a:outerShdw blurRad="101600" dist="38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dirty="0">
                  <a:cs typeface="+mn-ea"/>
                  <a:sym typeface="+mn-lt"/>
                </a:rPr>
                <a:t>04</a:t>
              </a:r>
              <a:endParaRPr lang="zh-CN" altLang="en-US" sz="2800" dirty="0"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8697648" y="1472951"/>
              <a:ext cx="4965700" cy="581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lnSpc>
                  <a:spcPct val="150000"/>
                </a:lnSpc>
              </a:pPr>
              <a:r>
                <a:rPr lang="en-US" altLang="zh-CN" sz="2400" b="1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20000"/>
                      </a:srgbClr>
                    </a:outerShdw>
                  </a:effectLst>
                  <a:cs typeface="+mn-ea"/>
                  <a:sym typeface="+mn-lt"/>
                </a:rPr>
                <a:t>3D Reconstruction System</a:t>
              </a:r>
              <a:endParaRPr lang="zh-CN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  <a:sym typeface="+mn-lt"/>
              </a:endParaRPr>
            </a:p>
          </p:txBody>
        </p:sp>
      </p:grpSp>
      <p:pic>
        <p:nvPicPr>
          <p:cNvPr id="138" name="图片 1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80000">
            <a:off x="-3696483" y="-339649"/>
            <a:ext cx="8096888" cy="805027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76776" y="1114393"/>
            <a:ext cx="3062536" cy="369535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23" name="文本框 422"/>
          <p:cNvSpPr txBox="1"/>
          <p:nvPr/>
        </p:nvSpPr>
        <p:spPr>
          <a:xfrm>
            <a:off x="899795" y="2995295"/>
            <a:ext cx="69736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sz="4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  <a:sym typeface="+mn-lt"/>
              </a:rPr>
              <a:t>AprilTag</a:t>
            </a:r>
            <a:r>
              <a:rPr lang="en-US" altLang="zh-CN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  <a:sym typeface="+mn-lt"/>
              </a:rPr>
              <a:t>-Based Tracking with YOLOv11</a:t>
            </a:r>
            <a:endParaRPr lang="zh-CN" altLang="en-US" sz="44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7861" y="1719620"/>
            <a:ext cx="542064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altLang="zh-CN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  <a:sym typeface="+mn-lt"/>
              </a:rPr>
              <a:t>PART 02</a:t>
            </a:r>
            <a:endParaRPr lang="zh-CN" altLang="en-US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20000"/>
                  </a:srgbClr>
                </a:outerShdw>
              </a:effectLst>
              <a:cs typeface="+mn-ea"/>
              <a:sym typeface="+mn-lt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042416" y="2610230"/>
            <a:ext cx="548640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框 23"/>
          <p:cNvSpPr txBox="1"/>
          <p:nvPr/>
        </p:nvSpPr>
        <p:spPr>
          <a:xfrm>
            <a:off x="834390" y="324485"/>
            <a:ext cx="4488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000" b="1" dirty="0">
                <a:solidFill>
                  <a:prstClr val="black"/>
                </a:solidFill>
                <a:cs typeface="+mn-ea"/>
                <a:sym typeface="+mn-lt"/>
              </a:rPr>
              <a:t>Benefits of YOLOv11 &amp; </a:t>
            </a:r>
            <a:r>
              <a:rPr lang="en-US" sz="2000" b="1" dirty="0" err="1">
                <a:solidFill>
                  <a:prstClr val="black"/>
                </a:solidFill>
                <a:cs typeface="+mn-ea"/>
                <a:sym typeface="+mn-lt"/>
              </a:rPr>
              <a:t>AprilTag</a:t>
            </a:r>
            <a:endParaRPr sz="20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5" name="MH_SubTitle_1"/>
          <p:cNvSpPr/>
          <p:nvPr>
            <p:custDataLst>
              <p:tags r:id="rId1"/>
            </p:custDataLst>
          </p:nvPr>
        </p:nvSpPr>
        <p:spPr>
          <a:xfrm>
            <a:off x="878840" y="4686300"/>
            <a:ext cx="1694180" cy="414655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b="1" dirty="0">
                <a:solidFill>
                  <a:prstClr val="white"/>
                </a:solidFill>
                <a:cs typeface="+mn-ea"/>
                <a:sym typeface="+mn-lt"/>
              </a:rPr>
              <a:t>Yolo</a:t>
            </a:r>
            <a:r>
              <a:rPr lang="zh-CN" altLang="en-US" b="1" dirty="0">
                <a:solidFill>
                  <a:prstClr val="white"/>
                </a:solidFill>
                <a:cs typeface="+mn-ea"/>
                <a:sym typeface="+mn-lt"/>
              </a:rPr>
              <a:t>特点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895" y="1915160"/>
            <a:ext cx="2767965" cy="205041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4425950" y="1876425"/>
            <a:ext cx="3070225" cy="2304415"/>
            <a:chOff x="5112" y="2564"/>
            <a:chExt cx="8654" cy="6494"/>
          </a:xfrm>
        </p:grpSpPr>
        <p:pic>
          <p:nvPicPr>
            <p:cNvPr id="10" name="图片 9" descr="微信图片_2025-04-23_194510_152-removebg-preview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12" y="2564"/>
              <a:ext cx="8655" cy="6495"/>
            </a:xfrm>
            <a:prstGeom prst="rect">
              <a:avLst/>
            </a:prstGeom>
          </p:spPr>
        </p:pic>
        <p:sp>
          <p:nvSpPr>
            <p:cNvPr id="11" name="矩形 10"/>
            <p:cNvSpPr/>
            <p:nvPr/>
          </p:nvSpPr>
          <p:spPr>
            <a:xfrm>
              <a:off x="6950" y="3024"/>
              <a:ext cx="5600" cy="5700"/>
            </a:xfrm>
            <a:prstGeom prst="rect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10070" y="3085"/>
              <a:ext cx="1880" cy="2840"/>
            </a:xfrm>
            <a:custGeom>
              <a:avLst/>
              <a:gdLst>
                <a:gd name="connisteX0" fmla="*/ 0 w 1193800"/>
                <a:gd name="connsiteY0" fmla="*/ 495300 h 1803400"/>
                <a:gd name="connisteX1" fmla="*/ 596900 w 1193800"/>
                <a:gd name="connsiteY1" fmla="*/ 0 h 1803400"/>
                <a:gd name="connisteX2" fmla="*/ 1193800 w 1193800"/>
                <a:gd name="connsiteY2" fmla="*/ 1219200 h 1803400"/>
                <a:gd name="connisteX3" fmla="*/ 825500 w 1193800"/>
                <a:gd name="connsiteY3" fmla="*/ 1803400 h 1803400"/>
                <a:gd name="connisteX4" fmla="*/ 63500 w 1193800"/>
                <a:gd name="connsiteY4" fmla="*/ 469900 h 1803400"/>
                <a:gd name="connisteX5" fmla="*/ 63500 w 1193800"/>
                <a:gd name="connsiteY5" fmla="*/ 444500 h 1803400"/>
                <a:gd name="connisteX6" fmla="*/ 0 w 1193800"/>
                <a:gd name="connsiteY6" fmla="*/ 495300 h 1803400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</a:cxnLst>
              <a:rect l="l" t="t" r="r" b="b"/>
              <a:pathLst>
                <a:path w="1193800" h="1803400">
                  <a:moveTo>
                    <a:pt x="0" y="495300"/>
                  </a:moveTo>
                  <a:lnTo>
                    <a:pt x="596900" y="0"/>
                  </a:lnTo>
                  <a:lnTo>
                    <a:pt x="1193800" y="1219200"/>
                  </a:lnTo>
                  <a:lnTo>
                    <a:pt x="825500" y="1803400"/>
                  </a:lnTo>
                  <a:lnTo>
                    <a:pt x="63500" y="469900"/>
                  </a:lnTo>
                  <a:lnTo>
                    <a:pt x="63500" y="444500"/>
                  </a:lnTo>
                  <a:lnTo>
                    <a:pt x="0" y="495300"/>
                  </a:lnTo>
                  <a:close/>
                </a:path>
              </a:pathLst>
            </a:custGeom>
            <a:ln w="76200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3" name="直接箭头连接符 12"/>
          <p:cNvCxnSpPr>
            <a:stCxn id="6" idx="3"/>
            <a:endCxn id="11" idx="1"/>
          </p:cNvCxnSpPr>
          <p:nvPr/>
        </p:nvCxnSpPr>
        <p:spPr>
          <a:xfrm>
            <a:off x="3197860" y="2940368"/>
            <a:ext cx="1880167" cy="110620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>
            <a:cxnSpLocks/>
          </p:cNvCxnSpPr>
          <p:nvPr/>
        </p:nvCxnSpPr>
        <p:spPr>
          <a:xfrm flipH="1" flipV="1">
            <a:off x="6705600" y="2466400"/>
            <a:ext cx="2129790" cy="357445"/>
          </a:xfrm>
          <a:prstGeom prst="straightConnector1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21" name="组合 20"/>
          <p:cNvGrpSpPr/>
          <p:nvPr/>
        </p:nvGrpSpPr>
        <p:grpSpPr>
          <a:xfrm>
            <a:off x="391795" y="4129405"/>
            <a:ext cx="2791460" cy="1320165"/>
            <a:chOff x="4303" y="4744"/>
            <a:chExt cx="4530" cy="2079"/>
          </a:xfrm>
        </p:grpSpPr>
        <p:grpSp>
          <p:nvGrpSpPr>
            <p:cNvPr id="18" name="组合 17"/>
            <p:cNvGrpSpPr/>
            <p:nvPr/>
          </p:nvGrpSpPr>
          <p:grpSpPr>
            <a:xfrm>
              <a:off x="4303" y="4744"/>
              <a:ext cx="4530" cy="2079"/>
              <a:chOff x="1101240" y="3846635"/>
              <a:chExt cx="2876550" cy="1799913"/>
            </a:xfrm>
          </p:grpSpPr>
          <p:sp>
            <p:nvSpPr>
              <p:cNvPr id="19" name="矩形 18"/>
              <p:cNvSpPr/>
              <p:nvPr/>
            </p:nvSpPr>
            <p:spPr>
              <a:xfrm>
                <a:off x="1101240" y="3992684"/>
                <a:ext cx="2876550" cy="165386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0" name="等腰三角形 19"/>
              <p:cNvSpPr/>
              <p:nvPr/>
            </p:nvSpPr>
            <p:spPr>
              <a:xfrm>
                <a:off x="2382595" y="3846635"/>
                <a:ext cx="313840" cy="146049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26" name="矩形 25"/>
            <p:cNvSpPr/>
            <p:nvPr/>
          </p:nvSpPr>
          <p:spPr>
            <a:xfrm>
              <a:off x="4303" y="4944"/>
              <a:ext cx="4530" cy="18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lnSpc>
                  <a:spcPts val="2200"/>
                </a:lnSpc>
              </a:pPr>
              <a:r>
                <a:rPr lang="en-US" sz="1600" b="1" dirty="0">
                  <a:solidFill>
                    <a:prstClr val="black"/>
                  </a:solidFill>
                  <a:cs typeface="+mn-ea"/>
                  <a:sym typeface="+mn-lt"/>
                </a:rPr>
                <a:t>Yolo Features</a:t>
              </a:r>
            </a:p>
            <a:p>
              <a:pPr defTabSz="457200">
                <a:lnSpc>
                  <a:spcPts val="2200"/>
                </a:lnSpc>
              </a:pPr>
              <a:r>
                <a:rPr lang="en-US" altLang="zh-CN" sz="1400" b="1" dirty="0">
                  <a:solidFill>
                    <a:prstClr val="black"/>
                  </a:solidFill>
                  <a:cs typeface="+mn-ea"/>
                  <a:sym typeface="+mn-lt"/>
                </a:rPr>
                <a:t>Adv:</a:t>
              </a:r>
              <a:r>
                <a:rPr lang="en-US" altLang="zh-CN" sz="1400" dirty="0">
                  <a:solidFill>
                    <a:prstClr val="black"/>
                  </a:solidFill>
                  <a:cs typeface="+mn-ea"/>
                  <a:sym typeface="+mn-lt"/>
                </a:rPr>
                <a:t> V</a:t>
              </a:r>
              <a:r>
                <a:rPr lang="en-US" altLang="zh-CN" sz="1400" dirty="0"/>
                <a:t>arious angles</a:t>
              </a:r>
            </a:p>
            <a:p>
              <a:pPr defTabSz="457200">
                <a:lnSpc>
                  <a:spcPts val="2200"/>
                </a:lnSpc>
              </a:pPr>
              <a:r>
                <a:rPr lang="en-US" altLang="zh-CN" sz="1400" b="1" dirty="0" err="1">
                  <a:solidFill>
                    <a:prstClr val="black"/>
                  </a:solidFill>
                  <a:cs typeface="+mn-ea"/>
                  <a:sym typeface="+mn-lt"/>
                </a:rPr>
                <a:t>Disadv</a:t>
              </a:r>
              <a:r>
                <a:rPr lang="en-US" altLang="zh-CN" sz="1400" b="1" dirty="0">
                  <a:solidFill>
                    <a:prstClr val="black"/>
                  </a:solidFill>
                  <a:cs typeface="+mn-ea"/>
                  <a:sym typeface="+mn-lt"/>
                </a:rPr>
                <a:t>:</a:t>
              </a:r>
              <a:r>
                <a:rPr lang="en-US" altLang="zh-CN" sz="1400" dirty="0">
                  <a:solidFill>
                    <a:prstClr val="black"/>
                  </a:solidFill>
                  <a:cs typeface="+mn-ea"/>
                  <a:sym typeface="+mn-lt"/>
                </a:rPr>
                <a:t> distance estimation is not accurate.</a:t>
              </a:r>
              <a:endParaRPr lang="zh-CN" altLang="en-US" sz="1400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8835390" y="4181195"/>
            <a:ext cx="3554729" cy="1476370"/>
            <a:chOff x="4303" y="4744"/>
            <a:chExt cx="5095" cy="1929"/>
          </a:xfrm>
        </p:grpSpPr>
        <p:grpSp>
          <p:nvGrpSpPr>
            <p:cNvPr id="28" name="组合 27"/>
            <p:cNvGrpSpPr/>
            <p:nvPr/>
          </p:nvGrpSpPr>
          <p:grpSpPr>
            <a:xfrm>
              <a:off x="4303" y="4744"/>
              <a:ext cx="4779" cy="1929"/>
              <a:chOff x="1101240" y="3846635"/>
              <a:chExt cx="3034709" cy="1670049"/>
            </a:xfrm>
          </p:grpSpPr>
          <p:sp>
            <p:nvSpPr>
              <p:cNvPr id="29" name="矩形 28"/>
              <p:cNvSpPr/>
              <p:nvPr/>
            </p:nvSpPr>
            <p:spPr>
              <a:xfrm>
                <a:off x="1101240" y="3992684"/>
                <a:ext cx="3034709" cy="1524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0" name="等腰三角形 29"/>
              <p:cNvSpPr/>
              <p:nvPr/>
            </p:nvSpPr>
            <p:spPr>
              <a:xfrm>
                <a:off x="2353372" y="3846635"/>
                <a:ext cx="313840" cy="146049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00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31" name="矩形 30"/>
            <p:cNvSpPr/>
            <p:nvPr/>
          </p:nvSpPr>
          <p:spPr>
            <a:xfrm>
              <a:off x="4303" y="4944"/>
              <a:ext cx="5095" cy="15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457200">
                <a:lnSpc>
                  <a:spcPts val="2200"/>
                </a:lnSpc>
              </a:pPr>
              <a:r>
                <a:rPr lang="en-US" sz="1600" b="1" dirty="0" err="1">
                  <a:solidFill>
                    <a:prstClr val="black"/>
                  </a:solidFill>
                  <a:cs typeface="+mn-ea"/>
                  <a:sym typeface="+mn-lt"/>
                </a:rPr>
                <a:t>Apriltag</a:t>
              </a:r>
              <a:r>
                <a:rPr lang="en-US" altLang="zh-CN" sz="1600" b="1" dirty="0">
                  <a:solidFill>
                    <a:prstClr val="black"/>
                  </a:solidFill>
                  <a:cs typeface="+mn-ea"/>
                  <a:sym typeface="+mn-lt"/>
                </a:rPr>
                <a:t> Features</a:t>
              </a:r>
              <a:endParaRPr lang="en-US" sz="1600" b="1" dirty="0">
                <a:solidFill>
                  <a:prstClr val="black"/>
                </a:solidFill>
                <a:cs typeface="+mn-ea"/>
                <a:sym typeface="+mn-lt"/>
              </a:endParaRPr>
            </a:p>
            <a:p>
              <a:pPr defTabSz="457200">
                <a:lnSpc>
                  <a:spcPts val="2200"/>
                </a:lnSpc>
              </a:pPr>
              <a:r>
                <a:rPr lang="en-US" altLang="zh-CN" sz="1400" b="1" dirty="0">
                  <a:solidFill>
                    <a:prstClr val="black"/>
                  </a:solidFill>
                  <a:cs typeface="+mn-ea"/>
                  <a:sym typeface="+mn-lt"/>
                </a:rPr>
                <a:t>Adv: </a:t>
              </a:r>
              <a:r>
                <a:rPr lang="en-US" altLang="zh-CN" sz="1400" dirty="0">
                  <a:solidFill>
                    <a:prstClr val="black"/>
                  </a:solidFill>
                  <a:cs typeface="+mn-ea"/>
                  <a:sym typeface="+mn-lt"/>
                </a:rPr>
                <a:t>Precise distance measurement from the front</a:t>
              </a:r>
            </a:p>
            <a:p>
              <a:pPr defTabSz="457200">
                <a:lnSpc>
                  <a:spcPts val="2200"/>
                </a:lnSpc>
              </a:pPr>
              <a:r>
                <a:rPr lang="en-US" altLang="zh-CN" sz="1400" b="1" dirty="0" err="1">
                  <a:solidFill>
                    <a:prstClr val="black"/>
                  </a:solidFill>
                  <a:cs typeface="+mn-ea"/>
                  <a:sym typeface="+mn-lt"/>
                </a:rPr>
                <a:t>Disadv:</a:t>
              </a:r>
              <a:r>
                <a:rPr lang="en-US" altLang="zh-CN" sz="1400" dirty="0" err="1">
                  <a:solidFill>
                    <a:prstClr val="black"/>
                  </a:solidFill>
                  <a:cs typeface="+mn-ea"/>
                  <a:sym typeface="+mn-lt"/>
                </a:rPr>
                <a:t>Less</a:t>
              </a:r>
              <a:r>
                <a:rPr lang="en-US" altLang="zh-CN" sz="1400" dirty="0">
                  <a:solidFill>
                    <a:prstClr val="black"/>
                  </a:solidFill>
                  <a:cs typeface="+mn-ea"/>
                  <a:sym typeface="+mn-lt"/>
                </a:rPr>
                <a:t> robust to angle changes</a:t>
              </a:r>
              <a:endParaRPr lang="zh-CN" altLang="en-US" sz="1400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45880" y="1991360"/>
            <a:ext cx="2717800" cy="2038350"/>
          </a:xfrm>
          <a:prstGeom prst="rect">
            <a:avLst/>
          </a:prstGeom>
        </p:spPr>
      </p:pic>
      <p:pic>
        <p:nvPicPr>
          <p:cNvPr id="36" name="图片 35"/>
          <p:cNvPicPr/>
          <p:nvPr/>
        </p:nvPicPr>
        <p:blipFill>
          <a:blip r:embed="rId7"/>
          <a:stretch>
            <a:fillRect/>
          </a:stretch>
        </p:blipFill>
        <p:spPr>
          <a:xfrm>
            <a:off x="4786630" y="4994910"/>
            <a:ext cx="1080000" cy="1080000"/>
          </a:xfrm>
          <a:prstGeom prst="rect">
            <a:avLst/>
          </a:prstGeom>
        </p:spPr>
      </p:pic>
      <p:pic>
        <p:nvPicPr>
          <p:cNvPr id="37" name="图片 36"/>
          <p:cNvPicPr/>
          <p:nvPr/>
        </p:nvPicPr>
        <p:blipFill>
          <a:blip r:embed="rId8"/>
          <a:stretch>
            <a:fillRect/>
          </a:stretch>
        </p:blipFill>
        <p:spPr>
          <a:xfrm>
            <a:off x="3598545" y="4994910"/>
            <a:ext cx="1080000" cy="1080000"/>
          </a:xfrm>
          <a:prstGeom prst="rect">
            <a:avLst/>
          </a:prstGeom>
        </p:spPr>
      </p:pic>
      <p:pic>
        <p:nvPicPr>
          <p:cNvPr id="38" name="图片 37"/>
          <p:cNvPicPr/>
          <p:nvPr/>
        </p:nvPicPr>
        <p:blipFill>
          <a:blip r:embed="rId9"/>
          <a:stretch>
            <a:fillRect/>
          </a:stretch>
        </p:blipFill>
        <p:spPr>
          <a:xfrm>
            <a:off x="7524750" y="4994910"/>
            <a:ext cx="1080000" cy="1080000"/>
          </a:xfrm>
          <a:prstGeom prst="rect">
            <a:avLst/>
          </a:prstGeom>
        </p:spPr>
      </p:pic>
      <p:pic>
        <p:nvPicPr>
          <p:cNvPr id="39" name="图片 38"/>
          <p:cNvPicPr/>
          <p:nvPr/>
        </p:nvPicPr>
        <p:blipFill>
          <a:blip r:embed="rId10"/>
          <a:stretch>
            <a:fillRect/>
          </a:stretch>
        </p:blipFill>
        <p:spPr>
          <a:xfrm>
            <a:off x="6341745" y="4994910"/>
            <a:ext cx="1080000" cy="1080000"/>
          </a:xfrm>
          <a:prstGeom prst="rect">
            <a:avLst/>
          </a:prstGeom>
        </p:spPr>
      </p:pic>
      <p:sp>
        <p:nvSpPr>
          <p:cNvPr id="50" name="Rectangle: Rounded Corners 41"/>
          <p:cNvSpPr/>
          <p:nvPr/>
        </p:nvSpPr>
        <p:spPr>
          <a:xfrm>
            <a:off x="3282951" y="1188720"/>
            <a:ext cx="5477509" cy="5085080"/>
          </a:xfrm>
          <a:prstGeom prst="roundRect">
            <a:avLst>
              <a:gd name="adj" fmla="val 5000"/>
            </a:avLst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dirty="0">
              <a:solidFill>
                <a:srgbClr val="000000">
                  <a:lumMod val="75000"/>
                  <a:lumOff val="25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3939540" y="1301115"/>
            <a:ext cx="4627245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1600" b="1" dirty="0"/>
              <a:t>Dual Detection Advantage: </a:t>
            </a:r>
          </a:p>
          <a:p>
            <a:pPr algn="ctr"/>
            <a:r>
              <a:rPr lang="en-US" altLang="zh-CN" sz="1600" dirty="0"/>
              <a:t>YOLO flexibility + </a:t>
            </a:r>
            <a:r>
              <a:rPr lang="en-US" altLang="zh-CN" sz="1600" dirty="0" err="1"/>
              <a:t>AprilTag</a:t>
            </a:r>
            <a:r>
              <a:rPr lang="en-US" altLang="zh-CN" sz="1600" dirty="0"/>
              <a:t> accuracy</a:t>
            </a:r>
            <a:endParaRPr lang="zh-CN" altLang="en-US" sz="1600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3110389" y="4368841"/>
            <a:ext cx="3404235" cy="63491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457200">
              <a:lnSpc>
                <a:spcPts val="2200"/>
              </a:lnSpc>
            </a:pPr>
            <a:r>
              <a:rPr lang="en-US" sz="1600" b="1" dirty="0">
                <a:solidFill>
                  <a:prstClr val="black"/>
                </a:solidFill>
                <a:cs typeface="+mn-ea"/>
                <a:sym typeface="+mn-lt"/>
              </a:rPr>
              <a:t>YOLO extreme </a:t>
            </a:r>
          </a:p>
          <a:p>
            <a:pPr algn="ctr" defTabSz="457200">
              <a:lnSpc>
                <a:spcPts val="2200"/>
              </a:lnSpc>
            </a:pPr>
            <a:r>
              <a:rPr lang="en-US" sz="1600" b="1" dirty="0">
                <a:solidFill>
                  <a:prstClr val="black"/>
                </a:solidFill>
                <a:cs typeface="+mn-ea"/>
                <a:sym typeface="+mn-lt"/>
              </a:rPr>
              <a:t>condition testing</a:t>
            </a:r>
            <a:endParaRPr lang="zh-CN" altLang="en-US" sz="16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6024495" y="4390344"/>
            <a:ext cx="3011805" cy="91704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 defTabSz="457200">
              <a:lnSpc>
                <a:spcPts val="2200"/>
              </a:lnSpc>
            </a:pPr>
            <a:r>
              <a:rPr lang="en-US" sz="1600" b="1" dirty="0" err="1">
                <a:solidFill>
                  <a:prstClr val="black"/>
                </a:solidFill>
                <a:cs typeface="+mn-ea"/>
                <a:sym typeface="+mn-lt"/>
              </a:rPr>
              <a:t>Apriltag</a:t>
            </a:r>
            <a:r>
              <a:rPr lang="en-US" sz="1600" b="1" dirty="0">
                <a:solidFill>
                  <a:prstClr val="black"/>
                </a:solidFill>
                <a:cs typeface="+mn-ea"/>
                <a:sym typeface="+mn-lt"/>
              </a:rPr>
              <a:t> </a:t>
            </a:r>
            <a:r>
              <a:rPr lang="en-US" altLang="zh-CN" sz="1600" b="1" dirty="0">
                <a:solidFill>
                  <a:prstClr val="black"/>
                </a:solidFill>
                <a:cs typeface="+mn-ea"/>
                <a:sym typeface="+mn-lt"/>
              </a:rPr>
              <a:t>extreme </a:t>
            </a:r>
          </a:p>
          <a:p>
            <a:pPr algn="ctr" defTabSz="457200">
              <a:lnSpc>
                <a:spcPts val="2200"/>
              </a:lnSpc>
            </a:pPr>
            <a:r>
              <a:rPr lang="en-US" altLang="zh-CN" sz="1600" b="1" dirty="0">
                <a:solidFill>
                  <a:prstClr val="black"/>
                </a:solidFill>
                <a:cs typeface="+mn-ea"/>
                <a:sym typeface="+mn-lt"/>
              </a:rPr>
              <a:t>condition testing</a:t>
            </a:r>
            <a:endParaRPr lang="zh-CN" altLang="en-US" sz="1600" b="1" dirty="0">
              <a:solidFill>
                <a:prstClr val="black"/>
              </a:solidFill>
              <a:cs typeface="+mn-ea"/>
              <a:sym typeface="+mn-lt"/>
            </a:endParaRPr>
          </a:p>
          <a:p>
            <a:pPr algn="ctr" defTabSz="457200">
              <a:lnSpc>
                <a:spcPts val="2200"/>
              </a:lnSpc>
            </a:pPr>
            <a:endParaRPr lang="zh-CN" altLang="en-US" sz="16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4495" y="3275965"/>
            <a:ext cx="2792730" cy="680085"/>
          </a:xfrm>
          <a:prstGeom prst="rect">
            <a:avLst/>
          </a:prstGeom>
        </p:spPr>
      </p:pic>
      <p:pic>
        <p:nvPicPr>
          <p:cNvPr id="55" name="图片 5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09050" y="3365500"/>
            <a:ext cx="2771775" cy="6673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矩形 370">
            <a:extLst>
              <a:ext uri="{FF2B5EF4-FFF2-40B4-BE49-F238E27FC236}">
                <a16:creationId xmlns:a16="http://schemas.microsoft.com/office/drawing/2014/main" id="{CAC31AA6-7A5F-AC10-B22D-BEE89280C678}"/>
              </a:ext>
            </a:extLst>
          </p:cNvPr>
          <p:cNvSpPr/>
          <p:nvPr/>
        </p:nvSpPr>
        <p:spPr>
          <a:xfrm>
            <a:off x="7039460" y="4203315"/>
            <a:ext cx="5012205" cy="2541031"/>
          </a:xfrm>
          <a:prstGeom prst="rect">
            <a:avLst/>
          </a:prstGeom>
          <a:solidFill>
            <a:srgbClr val="ECECE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70" name="矩形 369">
            <a:extLst>
              <a:ext uri="{FF2B5EF4-FFF2-40B4-BE49-F238E27FC236}">
                <a16:creationId xmlns:a16="http://schemas.microsoft.com/office/drawing/2014/main" id="{FE640420-2222-CB98-F45C-8F96BB645120}"/>
              </a:ext>
            </a:extLst>
          </p:cNvPr>
          <p:cNvSpPr/>
          <p:nvPr/>
        </p:nvSpPr>
        <p:spPr>
          <a:xfrm>
            <a:off x="330821" y="1226006"/>
            <a:ext cx="6534799" cy="1495537"/>
          </a:xfrm>
          <a:prstGeom prst="rect">
            <a:avLst/>
          </a:prstGeom>
          <a:solidFill>
            <a:srgbClr val="ECECE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34390" y="324485"/>
            <a:ext cx="42564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sz="2000" b="1" dirty="0">
                <a:solidFill>
                  <a:prstClr val="black"/>
                </a:solidFill>
                <a:cs typeface="+mn-ea"/>
                <a:sym typeface="+mn-lt"/>
              </a:rPr>
              <a:t>Target guide tracking</a:t>
            </a:r>
            <a:endParaRPr lang="zh-CN" altLang="en-US" sz="20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486945" y="809987"/>
            <a:ext cx="5329925" cy="1951350"/>
            <a:chOff x="5956300" y="1820907"/>
            <a:chExt cx="5329925" cy="1951350"/>
          </a:xfrm>
        </p:grpSpPr>
        <p:sp>
          <p:nvSpPr>
            <p:cNvPr id="12" name="ValueBack1"/>
            <p:cNvSpPr/>
            <p:nvPr/>
          </p:nvSpPr>
          <p:spPr>
            <a:xfrm>
              <a:off x="6124883" y="1919085"/>
              <a:ext cx="698865" cy="224852"/>
            </a:xfrm>
            <a:prstGeom prst="rect">
              <a:avLst/>
            </a:prstGeom>
            <a:solidFill>
              <a:schemeClr val="dk1">
                <a:lumMod val="10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1400" dirty="0">
                  <a:solidFill>
                    <a:prstClr val="white"/>
                  </a:solidFill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13" name="ValueBack1"/>
            <p:cNvSpPr/>
            <p:nvPr/>
          </p:nvSpPr>
          <p:spPr>
            <a:xfrm rot="5400000">
              <a:off x="6754206" y="2097950"/>
              <a:ext cx="115203" cy="99313"/>
            </a:xfrm>
            <a:prstGeom prst="triangle">
              <a:avLst/>
            </a:prstGeom>
            <a:solidFill>
              <a:schemeClr val="dk1">
                <a:lumMod val="10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5956300" y="2294929"/>
              <a:ext cx="2949675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457200">
                <a:buClrTx/>
                <a:buSzTx/>
                <a:buFontTx/>
              </a:pPr>
              <a:r>
                <a:rPr 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1.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Grid overlay</a:t>
              </a:r>
              <a:endParaRPr 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  <a:p>
              <a:pPr algn="l" defTabSz="457200">
                <a:buClrTx/>
                <a:buSzTx/>
                <a:buFontTx/>
              </a:pPr>
              <a:r>
                <a:rPr 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2.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YOLO detection</a:t>
              </a:r>
            </a:p>
            <a:p>
              <a:pPr algn="l" defTabSz="457200">
                <a:buClrTx/>
                <a:buSzTx/>
                <a:buFontTx/>
              </a:pPr>
              <a:endParaRPr lang="en-US" altLang="zh-CN" sz="3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  <a:p>
              <a:pPr algn="l" defTabSz="457200">
                <a:buClrTx/>
                <a:buSzTx/>
                <a:buFontTx/>
              </a:pPr>
              <a:r>
                <a:rPr 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3.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Rough distance </a:t>
              </a:r>
            </a:p>
            <a:p>
              <a:pPr algn="l" defTabSz="457200">
                <a:buClrTx/>
                <a:buSzTx/>
                <a:buFontTx/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    measurement</a:t>
              </a:r>
            </a:p>
            <a:p>
              <a:pPr algn="l" defTabSz="457200">
                <a:buClrTx/>
                <a:buSzTx/>
                <a:buFontTx/>
              </a:pPr>
              <a:endParaRPr lang="en-US" altLang="zh-CN" sz="3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  <a:p>
              <a:pPr defTabSz="457200"/>
              <a:r>
                <a:rPr 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4.</a:t>
              </a:r>
              <a:r>
                <a:rPr lang="en-US" altLang="zh-CN" sz="1400" dirty="0"/>
                <a:t> Precise distance     </a:t>
              </a:r>
            </a:p>
            <a:p>
              <a:pPr defTabSz="457200"/>
              <a:r>
                <a:rPr lang="en-US" altLang="zh-CN" sz="1400" dirty="0"/>
                <a:t>    measurement</a:t>
              </a:r>
              <a:endParaRPr 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6976209" y="1820907"/>
              <a:ext cx="4310016" cy="418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lnSpc>
                  <a:spcPct val="150000"/>
                </a:lnSpc>
              </a:pPr>
              <a:r>
                <a:rPr lang="en-US" altLang="zh-CN" sz="1600" b="1" dirty="0">
                  <a:solidFill>
                    <a:prstClr val="black"/>
                  </a:solidFill>
                  <a:cs typeface="+mn-ea"/>
                  <a:sym typeface="+mn-lt"/>
                </a:rPr>
                <a:t>Target information processing</a:t>
              </a:r>
              <a:endParaRPr lang="zh-CN" altLang="en-US" sz="1600" b="1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3" name="图片 30" descr="图片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8890" y="5041265"/>
            <a:ext cx="4422775" cy="16129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 rot="9060000">
            <a:off x="5444490" y="960755"/>
            <a:ext cx="2978150" cy="5409565"/>
            <a:chOff x="7373125" y="18288"/>
            <a:chExt cx="1624571" cy="2991972"/>
          </a:xfrm>
        </p:grpSpPr>
        <p:cxnSp>
          <p:nvCxnSpPr>
            <p:cNvPr id="8" name="直接连接符 7"/>
            <p:cNvCxnSpPr/>
            <p:nvPr/>
          </p:nvCxnSpPr>
          <p:spPr>
            <a:xfrm flipH="1">
              <a:off x="7498080" y="18288"/>
              <a:ext cx="1499616" cy="27432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H="1">
              <a:off x="7373125" y="2620014"/>
              <a:ext cx="213334" cy="390246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/>
        </p:nvSpPr>
        <p:spPr>
          <a:xfrm>
            <a:off x="2768901" y="1728235"/>
            <a:ext cx="2608580" cy="5784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 defTabSz="457200">
              <a:buClrTx/>
              <a:buSzTx/>
              <a:buFontTx/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Case </a:t>
            </a:r>
            <a:r>
              <a:rPr 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1.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 with </a:t>
            </a:r>
            <a:r>
              <a:rPr 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AprilTag</a:t>
            </a:r>
          </a:p>
          <a:p>
            <a:pPr algn="l" defTabSz="457200">
              <a:buClrTx/>
              <a:buSzTx/>
              <a:buFontTx/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Case </a:t>
            </a:r>
            <a:r>
              <a:rPr 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2.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 without </a:t>
            </a:r>
            <a:r>
              <a:rPr 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AprilTag</a:t>
            </a:r>
          </a:p>
          <a:p>
            <a:pPr defTabSz="457200"/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516160" y="1742158"/>
            <a:ext cx="1375464" cy="73723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defTabSz="457200"/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Flight controller matrix</a:t>
            </a:r>
          </a:p>
        </p:txBody>
      </p:sp>
      <p:sp>
        <p:nvSpPr>
          <p:cNvPr id="142" name="右箭头 141"/>
          <p:cNvSpPr/>
          <p:nvPr/>
        </p:nvSpPr>
        <p:spPr>
          <a:xfrm>
            <a:off x="2353945" y="1875869"/>
            <a:ext cx="339090" cy="191135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右箭头 22"/>
          <p:cNvSpPr/>
          <p:nvPr/>
        </p:nvSpPr>
        <p:spPr>
          <a:xfrm>
            <a:off x="5025460" y="1903915"/>
            <a:ext cx="339090" cy="191135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249060" y="890944"/>
            <a:ext cx="4878071" cy="954366"/>
            <a:chOff x="6096000" y="1901864"/>
            <a:chExt cx="4878071" cy="954366"/>
          </a:xfrm>
        </p:grpSpPr>
        <p:sp>
          <p:nvSpPr>
            <p:cNvPr id="35" name="ValueBack1"/>
            <p:cNvSpPr/>
            <p:nvPr/>
          </p:nvSpPr>
          <p:spPr>
            <a:xfrm>
              <a:off x="6096000" y="2000042"/>
              <a:ext cx="698865" cy="224852"/>
            </a:xfrm>
            <a:prstGeom prst="rect">
              <a:avLst/>
            </a:prstGeom>
            <a:solidFill>
              <a:schemeClr val="dk1">
                <a:lumMod val="10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1400" dirty="0">
                  <a:solidFill>
                    <a:prstClr val="white"/>
                  </a:solidFill>
                  <a:cs typeface="+mn-ea"/>
                  <a:sym typeface="+mn-lt"/>
                </a:rPr>
                <a:t>02</a:t>
              </a:r>
            </a:p>
          </p:txBody>
        </p:sp>
        <p:sp>
          <p:nvSpPr>
            <p:cNvPr id="36" name="ValueBack1"/>
            <p:cNvSpPr/>
            <p:nvPr/>
          </p:nvSpPr>
          <p:spPr>
            <a:xfrm rot="5400000">
              <a:off x="6754206" y="2097950"/>
              <a:ext cx="115203" cy="99313"/>
            </a:xfrm>
            <a:prstGeom prst="triangle">
              <a:avLst/>
            </a:prstGeom>
            <a:solidFill>
              <a:schemeClr val="dk1">
                <a:lumMod val="10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6192521" y="2333010"/>
              <a:ext cx="47815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en-US" altLang="zh-CN" sz="1400" dirty="0"/>
                <a:t>Velocity decreases from edges to center </a:t>
              </a:r>
            </a:p>
            <a:p>
              <a:pPr defTabSz="457200"/>
              <a:r>
                <a:rPr lang="en-US" altLang="zh-CN" sz="1400" dirty="0"/>
                <a:t>(30cm/s → 0, decreasing 10cm/s per step). </a:t>
              </a:r>
              <a:endParaRPr lang="zh-CN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6947326" y="1901864"/>
              <a:ext cx="3344854" cy="418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lnSpc>
                  <a:spcPct val="150000"/>
                </a:lnSpc>
              </a:pPr>
              <a:r>
                <a:rPr lang="en-US" altLang="zh-CN" sz="1600" b="1" dirty="0">
                  <a:solidFill>
                    <a:prstClr val="black"/>
                  </a:solidFill>
                  <a:cs typeface="+mn-ea"/>
                  <a:sym typeface="+mn-lt"/>
                </a:rPr>
                <a:t>Flight controller matrix</a:t>
              </a:r>
              <a:endParaRPr lang="zh-CN" altLang="en-US" sz="1600" b="1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sp>
        <p:nvSpPr>
          <p:cNvPr id="39" name="文本框 38"/>
          <p:cNvSpPr txBox="1"/>
          <p:nvPr/>
        </p:nvSpPr>
        <p:spPr>
          <a:xfrm>
            <a:off x="7089971" y="4317892"/>
            <a:ext cx="5177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457200">
              <a:buClrTx/>
              <a:buSzTx/>
              <a:buFontTx/>
            </a:pP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e.g. Located at row 3, column 1, denoted as A(1,3)</a:t>
            </a:r>
          </a:p>
          <a:p>
            <a:pPr defTabSz="457200"/>
            <a:r>
              <a:rPr 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      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At this point, </a:t>
            </a:r>
            <a:r>
              <a:rPr lang="en-US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speed_lr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= 30 cm/s, </a:t>
            </a:r>
            <a:r>
              <a:rPr lang="en-US" altLang="zh-CN" sz="1400" dirty="0" err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speed_ud</a:t>
            </a:r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ea"/>
              </a:rPr>
              <a:t>= 10 cm/s.</a:t>
            </a:r>
            <a:endParaRPr lang="zh-CN" sz="1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ea"/>
            </a:endParaRPr>
          </a:p>
        </p:txBody>
      </p:sp>
      <p:sp>
        <p:nvSpPr>
          <p:cNvPr id="230" name="矩形 229">
            <a:extLst>
              <a:ext uri="{FF2B5EF4-FFF2-40B4-BE49-F238E27FC236}">
                <a16:creationId xmlns:a16="http://schemas.microsoft.com/office/drawing/2014/main" id="{52EFC7A9-F3F0-D55B-7CA9-246EF57253A4}"/>
              </a:ext>
            </a:extLst>
          </p:cNvPr>
          <p:cNvSpPr/>
          <p:nvPr/>
        </p:nvSpPr>
        <p:spPr>
          <a:xfrm>
            <a:off x="5017427" y="3407075"/>
            <a:ext cx="1780926" cy="3076947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tx2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00"/>
          </a:p>
        </p:txBody>
      </p:sp>
      <p:pic>
        <p:nvPicPr>
          <p:cNvPr id="231" name="图片 230" descr="/home/pp/Downloads/test1.pngtest1">
            <a:extLst>
              <a:ext uri="{FF2B5EF4-FFF2-40B4-BE49-F238E27FC236}">
                <a16:creationId xmlns:a16="http://schemas.microsoft.com/office/drawing/2014/main" id="{BBF47828-667C-A127-D801-66ACBDA412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30" b="5530"/>
          <a:stretch>
            <a:fillRect/>
          </a:stretch>
        </p:blipFill>
        <p:spPr>
          <a:xfrm>
            <a:off x="438180" y="3291878"/>
            <a:ext cx="856550" cy="568234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grpSp>
        <p:nvGrpSpPr>
          <p:cNvPr id="232" name="组合 231">
            <a:extLst>
              <a:ext uri="{FF2B5EF4-FFF2-40B4-BE49-F238E27FC236}">
                <a16:creationId xmlns:a16="http://schemas.microsoft.com/office/drawing/2014/main" id="{640BD427-646D-6192-6C63-873F1DA622A3}"/>
              </a:ext>
            </a:extLst>
          </p:cNvPr>
          <p:cNvGrpSpPr/>
          <p:nvPr/>
        </p:nvGrpSpPr>
        <p:grpSpPr>
          <a:xfrm>
            <a:off x="657377" y="3386189"/>
            <a:ext cx="856550" cy="568234"/>
            <a:chOff x="10665" y="3912"/>
            <a:chExt cx="4120" cy="2730"/>
          </a:xfrm>
          <a:solidFill>
            <a:schemeClr val="accent1">
              <a:lumMod val="40000"/>
              <a:lumOff val="60000"/>
              <a:alpha val="44000"/>
            </a:schemeClr>
          </a:solidFill>
          <a:scene3d>
            <a:camera prst="perspectiveContrastingRightFacing"/>
            <a:lightRig rig="threePt" dir="t"/>
          </a:scene3d>
        </p:grpSpPr>
        <p:sp>
          <p:nvSpPr>
            <p:cNvPr id="361" name="矩形 360">
              <a:extLst>
                <a:ext uri="{FF2B5EF4-FFF2-40B4-BE49-F238E27FC236}">
                  <a16:creationId xmlns:a16="http://schemas.microsoft.com/office/drawing/2014/main" id="{452B1060-BF3F-5FAA-36FC-28EE08B97926}"/>
                </a:ext>
              </a:extLst>
            </p:cNvPr>
            <p:cNvSpPr/>
            <p:nvPr/>
          </p:nvSpPr>
          <p:spPr>
            <a:xfrm>
              <a:off x="10665" y="3912"/>
              <a:ext cx="4121" cy="2731"/>
            </a:xfrm>
            <a:prstGeom prst="rect">
              <a:avLst/>
            </a:prstGeom>
            <a:grpFill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cxnSp>
          <p:nvCxnSpPr>
            <p:cNvPr id="362" name="直接连接符 361">
              <a:extLst>
                <a:ext uri="{FF2B5EF4-FFF2-40B4-BE49-F238E27FC236}">
                  <a16:creationId xmlns:a16="http://schemas.microsoft.com/office/drawing/2014/main" id="{27A1DD26-CC31-DED9-C910-6BA1904BFE1A}"/>
                </a:ext>
              </a:extLst>
            </p:cNvPr>
            <p:cNvCxnSpPr>
              <a:stCxn id="361" idx="1"/>
              <a:endCxn id="361" idx="3"/>
            </p:cNvCxnSpPr>
            <p:nvPr/>
          </p:nvCxnSpPr>
          <p:spPr>
            <a:xfrm>
              <a:off x="10665" y="5278"/>
              <a:ext cx="4121" cy="0"/>
            </a:xfrm>
            <a:prstGeom prst="line">
              <a:avLst/>
            </a:prstGeom>
            <a:grpFill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3" name="直接连接符 362">
              <a:extLst>
                <a:ext uri="{FF2B5EF4-FFF2-40B4-BE49-F238E27FC236}">
                  <a16:creationId xmlns:a16="http://schemas.microsoft.com/office/drawing/2014/main" id="{100E6DA4-42D5-FCA5-9538-BBC4727663F7}"/>
                </a:ext>
              </a:extLst>
            </p:cNvPr>
            <p:cNvCxnSpPr>
              <a:stCxn id="361" idx="0"/>
              <a:endCxn id="361" idx="2"/>
            </p:cNvCxnSpPr>
            <p:nvPr/>
          </p:nvCxnSpPr>
          <p:spPr>
            <a:xfrm>
              <a:off x="12726" y="3912"/>
              <a:ext cx="0" cy="2731"/>
            </a:xfrm>
            <a:prstGeom prst="line">
              <a:avLst/>
            </a:prstGeom>
            <a:grpFill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4" name="直接连接符 363">
              <a:extLst>
                <a:ext uri="{FF2B5EF4-FFF2-40B4-BE49-F238E27FC236}">
                  <a16:creationId xmlns:a16="http://schemas.microsoft.com/office/drawing/2014/main" id="{9046A963-1A1B-8656-AFAD-9600A509F610}"/>
                </a:ext>
              </a:extLst>
            </p:cNvPr>
            <p:cNvCxnSpPr/>
            <p:nvPr/>
          </p:nvCxnSpPr>
          <p:spPr>
            <a:xfrm>
              <a:off x="13744" y="3912"/>
              <a:ext cx="0" cy="2731"/>
            </a:xfrm>
            <a:prstGeom prst="line">
              <a:avLst/>
            </a:prstGeom>
            <a:grpFill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5" name="直接连接符 364">
              <a:extLst>
                <a:ext uri="{FF2B5EF4-FFF2-40B4-BE49-F238E27FC236}">
                  <a16:creationId xmlns:a16="http://schemas.microsoft.com/office/drawing/2014/main" id="{3CF94403-0FD8-5AC2-9626-FE4F3E3FD80B}"/>
                </a:ext>
              </a:extLst>
            </p:cNvPr>
            <p:cNvCxnSpPr/>
            <p:nvPr/>
          </p:nvCxnSpPr>
          <p:spPr>
            <a:xfrm>
              <a:off x="11708" y="3912"/>
              <a:ext cx="0" cy="2731"/>
            </a:xfrm>
            <a:prstGeom prst="line">
              <a:avLst/>
            </a:prstGeom>
            <a:grpFill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6" name="直接连接符 365">
              <a:extLst>
                <a:ext uri="{FF2B5EF4-FFF2-40B4-BE49-F238E27FC236}">
                  <a16:creationId xmlns:a16="http://schemas.microsoft.com/office/drawing/2014/main" id="{C62E598F-49C5-B56C-FD41-E363F452EAF3}"/>
                </a:ext>
              </a:extLst>
            </p:cNvPr>
            <p:cNvCxnSpPr/>
            <p:nvPr/>
          </p:nvCxnSpPr>
          <p:spPr>
            <a:xfrm>
              <a:off x="10665" y="6003"/>
              <a:ext cx="4121" cy="0"/>
            </a:xfrm>
            <a:prstGeom prst="line">
              <a:avLst/>
            </a:prstGeom>
            <a:grpFill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7" name="直接连接符 366">
              <a:extLst>
                <a:ext uri="{FF2B5EF4-FFF2-40B4-BE49-F238E27FC236}">
                  <a16:creationId xmlns:a16="http://schemas.microsoft.com/office/drawing/2014/main" id="{247F3F52-02EC-5DF2-BF58-3D63F2477F15}"/>
                </a:ext>
              </a:extLst>
            </p:cNvPr>
            <p:cNvCxnSpPr/>
            <p:nvPr/>
          </p:nvCxnSpPr>
          <p:spPr>
            <a:xfrm>
              <a:off x="10665" y="4660"/>
              <a:ext cx="4121" cy="0"/>
            </a:xfrm>
            <a:prstGeom prst="line">
              <a:avLst/>
            </a:prstGeom>
            <a:grpFill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233" name="图片 232" descr="/home/pp/Downloads/test1.pngtest1">
            <a:extLst>
              <a:ext uri="{FF2B5EF4-FFF2-40B4-BE49-F238E27FC236}">
                <a16:creationId xmlns:a16="http://schemas.microsoft.com/office/drawing/2014/main" id="{DF90B205-564F-0C65-1DCD-60009C6759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30" b="5530"/>
          <a:stretch>
            <a:fillRect/>
          </a:stretch>
        </p:blipFill>
        <p:spPr>
          <a:xfrm>
            <a:off x="1560437" y="3291878"/>
            <a:ext cx="856550" cy="568234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grpSp>
        <p:nvGrpSpPr>
          <p:cNvPr id="234" name="组合 233">
            <a:extLst>
              <a:ext uri="{FF2B5EF4-FFF2-40B4-BE49-F238E27FC236}">
                <a16:creationId xmlns:a16="http://schemas.microsoft.com/office/drawing/2014/main" id="{2D05B034-1DC6-91D3-94A8-06EAFEC3CAC7}"/>
              </a:ext>
            </a:extLst>
          </p:cNvPr>
          <p:cNvGrpSpPr/>
          <p:nvPr/>
        </p:nvGrpSpPr>
        <p:grpSpPr>
          <a:xfrm>
            <a:off x="1557422" y="3291447"/>
            <a:ext cx="856550" cy="568234"/>
            <a:chOff x="10665" y="3912"/>
            <a:chExt cx="4120" cy="2730"/>
          </a:xfrm>
          <a:solidFill>
            <a:schemeClr val="accent1">
              <a:lumMod val="40000"/>
              <a:lumOff val="60000"/>
              <a:alpha val="44000"/>
            </a:schemeClr>
          </a:solidFill>
          <a:scene3d>
            <a:camera prst="perspectiveContrastingRightFacing"/>
            <a:lightRig rig="threePt" dir="t"/>
          </a:scene3d>
        </p:grpSpPr>
        <p:sp>
          <p:nvSpPr>
            <p:cNvPr id="354" name="矩形 353">
              <a:extLst>
                <a:ext uri="{FF2B5EF4-FFF2-40B4-BE49-F238E27FC236}">
                  <a16:creationId xmlns:a16="http://schemas.microsoft.com/office/drawing/2014/main" id="{F84D206A-1406-4A25-F43B-A337F3D712BC}"/>
                </a:ext>
              </a:extLst>
            </p:cNvPr>
            <p:cNvSpPr/>
            <p:nvPr/>
          </p:nvSpPr>
          <p:spPr>
            <a:xfrm>
              <a:off x="10665" y="3912"/>
              <a:ext cx="4121" cy="27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cxnSp>
          <p:nvCxnSpPr>
            <p:cNvPr id="355" name="直接连接符 354">
              <a:extLst>
                <a:ext uri="{FF2B5EF4-FFF2-40B4-BE49-F238E27FC236}">
                  <a16:creationId xmlns:a16="http://schemas.microsoft.com/office/drawing/2014/main" id="{1556C38A-1B8D-74FB-FD2D-4D27AA9653D9}"/>
                </a:ext>
              </a:extLst>
            </p:cNvPr>
            <p:cNvCxnSpPr>
              <a:stCxn id="354" idx="1"/>
              <a:endCxn id="354" idx="3"/>
            </p:cNvCxnSpPr>
            <p:nvPr/>
          </p:nvCxnSpPr>
          <p:spPr>
            <a:xfrm>
              <a:off x="10665" y="5278"/>
              <a:ext cx="412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6" name="直接连接符 355">
              <a:extLst>
                <a:ext uri="{FF2B5EF4-FFF2-40B4-BE49-F238E27FC236}">
                  <a16:creationId xmlns:a16="http://schemas.microsoft.com/office/drawing/2014/main" id="{01219BF9-4B45-A252-449A-5BC071347198}"/>
                </a:ext>
              </a:extLst>
            </p:cNvPr>
            <p:cNvCxnSpPr>
              <a:stCxn id="354" idx="0"/>
              <a:endCxn id="354" idx="2"/>
            </p:cNvCxnSpPr>
            <p:nvPr/>
          </p:nvCxnSpPr>
          <p:spPr>
            <a:xfrm>
              <a:off x="12726" y="3912"/>
              <a:ext cx="0" cy="273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7" name="直接连接符 356">
              <a:extLst>
                <a:ext uri="{FF2B5EF4-FFF2-40B4-BE49-F238E27FC236}">
                  <a16:creationId xmlns:a16="http://schemas.microsoft.com/office/drawing/2014/main" id="{65893E31-1E3F-C81E-041D-E23437322635}"/>
                </a:ext>
              </a:extLst>
            </p:cNvPr>
            <p:cNvCxnSpPr/>
            <p:nvPr/>
          </p:nvCxnSpPr>
          <p:spPr>
            <a:xfrm>
              <a:off x="13744" y="3912"/>
              <a:ext cx="0" cy="273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8" name="直接连接符 357">
              <a:extLst>
                <a:ext uri="{FF2B5EF4-FFF2-40B4-BE49-F238E27FC236}">
                  <a16:creationId xmlns:a16="http://schemas.microsoft.com/office/drawing/2014/main" id="{312D164E-3DAF-B94F-6E42-691C4636C699}"/>
                </a:ext>
              </a:extLst>
            </p:cNvPr>
            <p:cNvCxnSpPr/>
            <p:nvPr/>
          </p:nvCxnSpPr>
          <p:spPr>
            <a:xfrm>
              <a:off x="11708" y="3912"/>
              <a:ext cx="0" cy="273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9" name="直接连接符 358">
              <a:extLst>
                <a:ext uri="{FF2B5EF4-FFF2-40B4-BE49-F238E27FC236}">
                  <a16:creationId xmlns:a16="http://schemas.microsoft.com/office/drawing/2014/main" id="{24C99B18-2A59-0E87-9EEF-B509A70441CE}"/>
                </a:ext>
              </a:extLst>
            </p:cNvPr>
            <p:cNvCxnSpPr/>
            <p:nvPr/>
          </p:nvCxnSpPr>
          <p:spPr>
            <a:xfrm>
              <a:off x="10665" y="6003"/>
              <a:ext cx="412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60" name="直接连接符 359">
              <a:extLst>
                <a:ext uri="{FF2B5EF4-FFF2-40B4-BE49-F238E27FC236}">
                  <a16:creationId xmlns:a16="http://schemas.microsoft.com/office/drawing/2014/main" id="{6A50D322-5B55-EA27-95D9-2222DD3F7D14}"/>
                </a:ext>
              </a:extLst>
            </p:cNvPr>
            <p:cNvCxnSpPr/>
            <p:nvPr/>
          </p:nvCxnSpPr>
          <p:spPr>
            <a:xfrm>
              <a:off x="10665" y="4660"/>
              <a:ext cx="412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235" name="图片 234" descr="/home/pp/Downloads/aa1.pngaa1">
            <a:extLst>
              <a:ext uri="{FF2B5EF4-FFF2-40B4-BE49-F238E27FC236}">
                <a16:creationId xmlns:a16="http://schemas.microsoft.com/office/drawing/2014/main" id="{08B51BD9-A538-6794-8A18-297BC54E589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073" b="4073"/>
          <a:stretch>
            <a:fillRect/>
          </a:stretch>
        </p:blipFill>
        <p:spPr>
          <a:xfrm>
            <a:off x="3122811" y="4043781"/>
            <a:ext cx="1118166" cy="747166"/>
          </a:xfrm>
          <a:prstGeom prst="rect">
            <a:avLst/>
          </a:prstGeom>
        </p:spPr>
      </p:pic>
      <p:pic>
        <p:nvPicPr>
          <p:cNvPr id="236" name="图片 235" descr="/home/pp/Downloads/test1.pngtest1">
            <a:extLst>
              <a:ext uri="{FF2B5EF4-FFF2-40B4-BE49-F238E27FC236}">
                <a16:creationId xmlns:a16="http://schemas.microsoft.com/office/drawing/2014/main" id="{F30DA4EF-701B-3F4B-8A86-35936C0F64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30" b="5530"/>
          <a:stretch>
            <a:fillRect/>
          </a:stretch>
        </p:blipFill>
        <p:spPr>
          <a:xfrm>
            <a:off x="444209" y="4345232"/>
            <a:ext cx="856550" cy="568234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sp>
        <p:nvSpPr>
          <p:cNvPr id="237" name="矩形 236">
            <a:extLst>
              <a:ext uri="{FF2B5EF4-FFF2-40B4-BE49-F238E27FC236}">
                <a16:creationId xmlns:a16="http://schemas.microsoft.com/office/drawing/2014/main" id="{81489522-1231-ACB0-411B-B6F55FA48F8D}"/>
              </a:ext>
            </a:extLst>
          </p:cNvPr>
          <p:cNvSpPr/>
          <p:nvPr/>
        </p:nvSpPr>
        <p:spPr>
          <a:xfrm>
            <a:off x="818438" y="4473133"/>
            <a:ext cx="193144" cy="212738"/>
          </a:xfrm>
          <a:prstGeom prst="rect">
            <a:avLst/>
          </a:prstGeom>
          <a:solidFill>
            <a:srgbClr val="00B050">
              <a:alpha val="32000"/>
            </a:srgbClr>
          </a:solidFill>
          <a:ln>
            <a:gradFill>
              <a:gsLst>
                <a:gs pos="0">
                  <a:srgbClr val="14CD68"/>
                </a:gs>
                <a:gs pos="100000">
                  <a:srgbClr val="0B6E38"/>
                </a:gs>
              </a:gsLst>
            </a:gradFill>
          </a:ln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00"/>
          </a:p>
        </p:txBody>
      </p:sp>
      <p:grpSp>
        <p:nvGrpSpPr>
          <p:cNvPr id="238" name="组合 237">
            <a:extLst>
              <a:ext uri="{FF2B5EF4-FFF2-40B4-BE49-F238E27FC236}">
                <a16:creationId xmlns:a16="http://schemas.microsoft.com/office/drawing/2014/main" id="{0A545569-DFB3-7F0C-37A7-CE90751AF7F9}"/>
              </a:ext>
            </a:extLst>
          </p:cNvPr>
          <p:cNvGrpSpPr/>
          <p:nvPr/>
        </p:nvGrpSpPr>
        <p:grpSpPr>
          <a:xfrm>
            <a:off x="1058306" y="4578425"/>
            <a:ext cx="259247" cy="302312"/>
            <a:chOff x="6246" y="7952"/>
            <a:chExt cx="1204" cy="1404"/>
          </a:xfrm>
          <a:scene3d>
            <a:camera prst="perspectiveContrastingRightFacing"/>
            <a:lightRig rig="threePt" dir="t"/>
          </a:scene3d>
        </p:grpSpPr>
        <p:sp>
          <p:nvSpPr>
            <p:cNvPr id="352" name="矩形 351">
              <a:extLst>
                <a:ext uri="{FF2B5EF4-FFF2-40B4-BE49-F238E27FC236}">
                  <a16:creationId xmlns:a16="http://schemas.microsoft.com/office/drawing/2014/main" id="{89E04268-4628-D224-457D-C7F10BF7B826}"/>
                </a:ext>
              </a:extLst>
            </p:cNvPr>
            <p:cNvSpPr/>
            <p:nvPr/>
          </p:nvSpPr>
          <p:spPr>
            <a:xfrm>
              <a:off x="6246" y="7952"/>
              <a:ext cx="1204" cy="1404"/>
            </a:xfrm>
            <a:prstGeom prst="rect">
              <a:avLst/>
            </a:prstGeom>
            <a:solidFill>
              <a:srgbClr val="00B050">
                <a:alpha val="32000"/>
              </a:srgbClr>
            </a:solidFill>
            <a:ln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53" name="椭圆 352">
              <a:extLst>
                <a:ext uri="{FF2B5EF4-FFF2-40B4-BE49-F238E27FC236}">
                  <a16:creationId xmlns:a16="http://schemas.microsoft.com/office/drawing/2014/main" id="{3399BDB1-5D24-A289-17BE-FE1FB5355290}"/>
                </a:ext>
              </a:extLst>
            </p:cNvPr>
            <p:cNvSpPr/>
            <p:nvPr/>
          </p:nvSpPr>
          <p:spPr>
            <a:xfrm>
              <a:off x="6759" y="8586"/>
              <a:ext cx="119" cy="119"/>
            </a:xfrm>
            <a:prstGeom prst="ellipse">
              <a:avLst/>
            </a:prstGeom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scaled="0"/>
            </a:gra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</p:grpSp>
      <p:sp>
        <p:nvSpPr>
          <p:cNvPr id="239" name="右箭头 45">
            <a:extLst>
              <a:ext uri="{FF2B5EF4-FFF2-40B4-BE49-F238E27FC236}">
                <a16:creationId xmlns:a16="http://schemas.microsoft.com/office/drawing/2014/main" id="{985D15F6-C84C-6ADB-0D21-71656A545321}"/>
              </a:ext>
            </a:extLst>
          </p:cNvPr>
          <p:cNvSpPr/>
          <p:nvPr/>
        </p:nvSpPr>
        <p:spPr>
          <a:xfrm>
            <a:off x="1421554" y="3568782"/>
            <a:ext cx="196158" cy="109599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0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40" name="右大括号 239">
            <a:extLst>
              <a:ext uri="{FF2B5EF4-FFF2-40B4-BE49-F238E27FC236}">
                <a16:creationId xmlns:a16="http://schemas.microsoft.com/office/drawing/2014/main" id="{83641730-A79F-5E62-65E4-DA12D13E9AFA}"/>
              </a:ext>
            </a:extLst>
          </p:cNvPr>
          <p:cNvSpPr/>
          <p:nvPr/>
        </p:nvSpPr>
        <p:spPr>
          <a:xfrm>
            <a:off x="2513451" y="3043827"/>
            <a:ext cx="158907" cy="3700734"/>
          </a:xfrm>
          <a:prstGeom prst="rightBrace">
            <a:avLst>
              <a:gd name="adj1" fmla="val 68025"/>
              <a:gd name="adj2" fmla="val 50018"/>
            </a:avLst>
          </a:prstGeom>
          <a:ln w="571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70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41" name="文本框 240">
            <a:extLst>
              <a:ext uri="{FF2B5EF4-FFF2-40B4-BE49-F238E27FC236}">
                <a16:creationId xmlns:a16="http://schemas.microsoft.com/office/drawing/2014/main" id="{5CF8255A-34FC-C7EA-F13D-4C929153A804}"/>
              </a:ext>
            </a:extLst>
          </p:cNvPr>
          <p:cNvSpPr txBox="1"/>
          <p:nvPr/>
        </p:nvSpPr>
        <p:spPr>
          <a:xfrm>
            <a:off x="818438" y="2941171"/>
            <a:ext cx="14329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Overlay a 7×7 grid</a:t>
            </a:r>
            <a:endParaRPr lang="zh-CN" altLang="en-US" sz="1000" dirty="0">
              <a:solidFill>
                <a:schemeClr val="tx2">
                  <a:lumMod val="50000"/>
                </a:schemeClr>
              </a:solidFill>
              <a:cs typeface="Ubuntu Mono" panose="020B0509030602030204" charset="0"/>
            </a:endParaRPr>
          </a:p>
        </p:txBody>
      </p:sp>
      <p:sp>
        <p:nvSpPr>
          <p:cNvPr id="242" name="文本框 241">
            <a:extLst>
              <a:ext uri="{FF2B5EF4-FFF2-40B4-BE49-F238E27FC236}">
                <a16:creationId xmlns:a16="http://schemas.microsoft.com/office/drawing/2014/main" id="{FC9DEBDA-20B2-1A61-A9FB-33A0EAA9C3FF}"/>
              </a:ext>
            </a:extLst>
          </p:cNvPr>
          <p:cNvSpPr txBox="1"/>
          <p:nvPr/>
        </p:nvSpPr>
        <p:spPr>
          <a:xfrm>
            <a:off x="371626" y="4014928"/>
            <a:ext cx="25909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" dirty="0" err="1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Wicth</a:t>
            </a:r>
            <a:r>
              <a:rPr lang="en-US" altLang="zh-CN" sz="10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 grid cell containing target</a:t>
            </a:r>
            <a:endParaRPr lang="zh-CN" altLang="en-US" sz="1000" dirty="0">
              <a:solidFill>
                <a:schemeClr val="tx2">
                  <a:lumMod val="50000"/>
                </a:schemeClr>
              </a:solidFill>
              <a:cs typeface="Ubuntu Mono" panose="020B0509030602030204" charset="0"/>
            </a:endParaRPr>
          </a:p>
        </p:txBody>
      </p:sp>
      <p:pic>
        <p:nvPicPr>
          <p:cNvPr id="243" name="图片 242" descr="/home/pp/Downloads/test1.pngtest1">
            <a:extLst>
              <a:ext uri="{FF2B5EF4-FFF2-40B4-BE49-F238E27FC236}">
                <a16:creationId xmlns:a16="http://schemas.microsoft.com/office/drawing/2014/main" id="{65457CD7-B9E2-91A9-72CF-F0F28A57622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530" b="5530"/>
          <a:stretch>
            <a:fillRect/>
          </a:stretch>
        </p:blipFill>
        <p:spPr>
          <a:xfrm>
            <a:off x="1643766" y="4365257"/>
            <a:ext cx="856550" cy="568234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grpSp>
        <p:nvGrpSpPr>
          <p:cNvPr id="244" name="组合 243">
            <a:extLst>
              <a:ext uri="{FF2B5EF4-FFF2-40B4-BE49-F238E27FC236}">
                <a16:creationId xmlns:a16="http://schemas.microsoft.com/office/drawing/2014/main" id="{5B09C53F-C8A3-01A8-56CF-49CEFF1690AC}"/>
              </a:ext>
            </a:extLst>
          </p:cNvPr>
          <p:cNvGrpSpPr/>
          <p:nvPr/>
        </p:nvGrpSpPr>
        <p:grpSpPr>
          <a:xfrm>
            <a:off x="1640967" y="4360950"/>
            <a:ext cx="856550" cy="568234"/>
            <a:chOff x="10665" y="3912"/>
            <a:chExt cx="4120" cy="2730"/>
          </a:xfrm>
          <a:solidFill>
            <a:schemeClr val="accent1">
              <a:lumMod val="40000"/>
              <a:lumOff val="60000"/>
              <a:alpha val="44000"/>
            </a:schemeClr>
          </a:solidFill>
          <a:scene3d>
            <a:camera prst="perspectiveContrastingRightFacing"/>
            <a:lightRig rig="threePt" dir="t"/>
          </a:scene3d>
        </p:grpSpPr>
        <p:sp>
          <p:nvSpPr>
            <p:cNvPr id="345" name="矩形 344">
              <a:extLst>
                <a:ext uri="{FF2B5EF4-FFF2-40B4-BE49-F238E27FC236}">
                  <a16:creationId xmlns:a16="http://schemas.microsoft.com/office/drawing/2014/main" id="{06FFD9A7-12CD-0CFB-C75D-A64DC18351CE}"/>
                </a:ext>
              </a:extLst>
            </p:cNvPr>
            <p:cNvSpPr/>
            <p:nvPr/>
          </p:nvSpPr>
          <p:spPr>
            <a:xfrm>
              <a:off x="10665" y="3912"/>
              <a:ext cx="4121" cy="2731"/>
            </a:xfrm>
            <a:prstGeom prst="rect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cxnSp>
          <p:nvCxnSpPr>
            <p:cNvPr id="346" name="直接连接符 345">
              <a:extLst>
                <a:ext uri="{FF2B5EF4-FFF2-40B4-BE49-F238E27FC236}">
                  <a16:creationId xmlns:a16="http://schemas.microsoft.com/office/drawing/2014/main" id="{E2A20AB9-7912-F83D-93FD-F76CC95FE1D4}"/>
                </a:ext>
              </a:extLst>
            </p:cNvPr>
            <p:cNvCxnSpPr>
              <a:stCxn id="345" idx="1"/>
              <a:endCxn id="345" idx="3"/>
            </p:cNvCxnSpPr>
            <p:nvPr/>
          </p:nvCxnSpPr>
          <p:spPr>
            <a:xfrm>
              <a:off x="10665" y="5278"/>
              <a:ext cx="412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47" name="直接连接符 346">
              <a:extLst>
                <a:ext uri="{FF2B5EF4-FFF2-40B4-BE49-F238E27FC236}">
                  <a16:creationId xmlns:a16="http://schemas.microsoft.com/office/drawing/2014/main" id="{3936C7EC-8A36-6630-8867-5D107EE70B78}"/>
                </a:ext>
              </a:extLst>
            </p:cNvPr>
            <p:cNvCxnSpPr>
              <a:stCxn id="345" idx="0"/>
              <a:endCxn id="345" idx="2"/>
            </p:cNvCxnSpPr>
            <p:nvPr/>
          </p:nvCxnSpPr>
          <p:spPr>
            <a:xfrm>
              <a:off x="12726" y="3912"/>
              <a:ext cx="0" cy="273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48" name="直接连接符 347">
              <a:extLst>
                <a:ext uri="{FF2B5EF4-FFF2-40B4-BE49-F238E27FC236}">
                  <a16:creationId xmlns:a16="http://schemas.microsoft.com/office/drawing/2014/main" id="{2AD04389-3571-BCEB-7F3B-7572C3988830}"/>
                </a:ext>
              </a:extLst>
            </p:cNvPr>
            <p:cNvCxnSpPr/>
            <p:nvPr/>
          </p:nvCxnSpPr>
          <p:spPr>
            <a:xfrm>
              <a:off x="13744" y="3912"/>
              <a:ext cx="0" cy="273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49" name="直接连接符 348">
              <a:extLst>
                <a:ext uri="{FF2B5EF4-FFF2-40B4-BE49-F238E27FC236}">
                  <a16:creationId xmlns:a16="http://schemas.microsoft.com/office/drawing/2014/main" id="{58C62371-86C3-52CE-36C7-E78AE7B58D01}"/>
                </a:ext>
              </a:extLst>
            </p:cNvPr>
            <p:cNvCxnSpPr/>
            <p:nvPr/>
          </p:nvCxnSpPr>
          <p:spPr>
            <a:xfrm>
              <a:off x="11708" y="3912"/>
              <a:ext cx="0" cy="273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0" name="直接连接符 349">
              <a:extLst>
                <a:ext uri="{FF2B5EF4-FFF2-40B4-BE49-F238E27FC236}">
                  <a16:creationId xmlns:a16="http://schemas.microsoft.com/office/drawing/2014/main" id="{25F22109-1E19-A520-B51B-90DEC62F922F}"/>
                </a:ext>
              </a:extLst>
            </p:cNvPr>
            <p:cNvCxnSpPr/>
            <p:nvPr/>
          </p:nvCxnSpPr>
          <p:spPr>
            <a:xfrm>
              <a:off x="10665" y="6003"/>
              <a:ext cx="412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51" name="直接连接符 350">
              <a:extLst>
                <a:ext uri="{FF2B5EF4-FFF2-40B4-BE49-F238E27FC236}">
                  <a16:creationId xmlns:a16="http://schemas.microsoft.com/office/drawing/2014/main" id="{0AFC0AD5-BEC6-5509-34EA-D0ED5822D220}"/>
                </a:ext>
              </a:extLst>
            </p:cNvPr>
            <p:cNvCxnSpPr/>
            <p:nvPr/>
          </p:nvCxnSpPr>
          <p:spPr>
            <a:xfrm>
              <a:off x="10665" y="4660"/>
              <a:ext cx="4121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245" name="矩形 244">
            <a:extLst>
              <a:ext uri="{FF2B5EF4-FFF2-40B4-BE49-F238E27FC236}">
                <a16:creationId xmlns:a16="http://schemas.microsoft.com/office/drawing/2014/main" id="{A07A5C5A-46D4-9A7D-1C75-263ACE1C8F48}"/>
              </a:ext>
            </a:extLst>
          </p:cNvPr>
          <p:cNvSpPr/>
          <p:nvPr/>
        </p:nvSpPr>
        <p:spPr>
          <a:xfrm>
            <a:off x="2003353" y="4528901"/>
            <a:ext cx="215968" cy="116274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scene3d>
            <a:camera prst="perspectiveContrastingRightFacing"/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00"/>
          </a:p>
        </p:txBody>
      </p:sp>
      <p:grpSp>
        <p:nvGrpSpPr>
          <p:cNvPr id="246" name="组合 245">
            <a:extLst>
              <a:ext uri="{FF2B5EF4-FFF2-40B4-BE49-F238E27FC236}">
                <a16:creationId xmlns:a16="http://schemas.microsoft.com/office/drawing/2014/main" id="{8AFEE789-B960-4BA3-CA48-0FB75D9980B4}"/>
              </a:ext>
            </a:extLst>
          </p:cNvPr>
          <p:cNvGrpSpPr/>
          <p:nvPr/>
        </p:nvGrpSpPr>
        <p:grpSpPr>
          <a:xfrm>
            <a:off x="2011966" y="4494880"/>
            <a:ext cx="189914" cy="220059"/>
            <a:chOff x="6246" y="7952"/>
            <a:chExt cx="1204" cy="1404"/>
          </a:xfrm>
          <a:scene3d>
            <a:camera prst="perspectiveContrastingRightFacing"/>
            <a:lightRig rig="threePt" dir="t"/>
          </a:scene3d>
        </p:grpSpPr>
        <p:sp>
          <p:nvSpPr>
            <p:cNvPr id="343" name="矩形 342">
              <a:extLst>
                <a:ext uri="{FF2B5EF4-FFF2-40B4-BE49-F238E27FC236}">
                  <a16:creationId xmlns:a16="http://schemas.microsoft.com/office/drawing/2014/main" id="{6054803B-0975-33F8-16AC-2F06E5F8BCFA}"/>
                </a:ext>
              </a:extLst>
            </p:cNvPr>
            <p:cNvSpPr/>
            <p:nvPr/>
          </p:nvSpPr>
          <p:spPr>
            <a:xfrm>
              <a:off x="6246" y="7952"/>
              <a:ext cx="1204" cy="1404"/>
            </a:xfrm>
            <a:prstGeom prst="rect">
              <a:avLst/>
            </a:prstGeom>
            <a:solidFill>
              <a:srgbClr val="00B050">
                <a:alpha val="32000"/>
              </a:srgbClr>
            </a:solidFill>
            <a:ln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</a:gra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44" name="椭圆 343">
              <a:extLst>
                <a:ext uri="{FF2B5EF4-FFF2-40B4-BE49-F238E27FC236}">
                  <a16:creationId xmlns:a16="http://schemas.microsoft.com/office/drawing/2014/main" id="{E1512690-79E2-E345-D8CE-74AF2C33DB4C}"/>
                </a:ext>
              </a:extLst>
            </p:cNvPr>
            <p:cNvSpPr/>
            <p:nvPr/>
          </p:nvSpPr>
          <p:spPr>
            <a:xfrm>
              <a:off x="6759" y="8586"/>
              <a:ext cx="119" cy="119"/>
            </a:xfrm>
            <a:prstGeom prst="ellipse">
              <a:avLst/>
            </a:prstGeom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scaled="0"/>
            </a:gra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</p:grpSp>
      <p:sp>
        <p:nvSpPr>
          <p:cNvPr id="247" name="文本框 246">
            <a:extLst>
              <a:ext uri="{FF2B5EF4-FFF2-40B4-BE49-F238E27FC236}">
                <a16:creationId xmlns:a16="http://schemas.microsoft.com/office/drawing/2014/main" id="{28F4CBCB-0539-CE61-DD01-12630D845031}"/>
              </a:ext>
            </a:extLst>
          </p:cNvPr>
          <p:cNvSpPr txBox="1"/>
          <p:nvPr/>
        </p:nvSpPr>
        <p:spPr>
          <a:xfrm>
            <a:off x="3031651" y="3814843"/>
            <a:ext cx="1256187" cy="1548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 err="1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yolo_</a:t>
            </a:r>
            <a:r>
              <a:rPr lang="en-US" sz="800" dirty="0" err="1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  <a:sym typeface="+mn-ea"/>
              </a:rPr>
              <a:t>distance</a:t>
            </a:r>
            <a:r>
              <a:rPr lang="en-US" altLang="zh-CN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=1416</a:t>
            </a:r>
          </a:p>
        </p:txBody>
      </p:sp>
      <p:sp>
        <p:nvSpPr>
          <p:cNvPr id="248" name="文本框 247">
            <a:extLst>
              <a:ext uri="{FF2B5EF4-FFF2-40B4-BE49-F238E27FC236}">
                <a16:creationId xmlns:a16="http://schemas.microsoft.com/office/drawing/2014/main" id="{B3DEBFA1-078C-4D7B-8979-8919A3F3774E}"/>
              </a:ext>
            </a:extLst>
          </p:cNvPr>
          <p:cNvSpPr txBox="1"/>
          <p:nvPr/>
        </p:nvSpPr>
        <p:spPr>
          <a:xfrm>
            <a:off x="3026389" y="3648580"/>
            <a:ext cx="1390075" cy="2790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800" dirty="0" err="1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Apriltag_distance</a:t>
            </a:r>
            <a:r>
              <a:rPr lang="en-US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=null</a:t>
            </a:r>
            <a:endParaRPr lang="en-US" altLang="en-US" sz="800" dirty="0">
              <a:solidFill>
                <a:schemeClr val="tx2">
                  <a:lumMod val="50000"/>
                </a:schemeClr>
              </a:solidFill>
              <a:cs typeface="Ubuntu Mono" panose="020B050903060203020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9" name="文本框 248">
                <a:extLst>
                  <a:ext uri="{FF2B5EF4-FFF2-40B4-BE49-F238E27FC236}">
                    <a16:creationId xmlns:a16="http://schemas.microsoft.com/office/drawing/2014/main" id="{770B46B8-B380-4D2C-1B22-8B30A66B1517}"/>
                  </a:ext>
                </a:extLst>
              </p:cNvPr>
              <p:cNvSpPr txBox="1"/>
              <p:nvPr/>
            </p:nvSpPr>
            <p:spPr>
              <a:xfrm>
                <a:off x="509882" y="5780351"/>
                <a:ext cx="1771452" cy="39940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800" b="0" i="1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𝑦𝑜𝑙𝑜</m:t>
                      </m:r>
                      <m:r>
                        <a:rPr lang="en-US" altLang="zh-CN" sz="800" b="0" i="1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_</m:t>
                      </m:r>
                      <m:r>
                        <a:rPr lang="en-US" altLang="zh-CN" sz="800" b="0" i="1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𝑑𝑖𝑠𝑡𝑎𝑛𝑐𝑒</m:t>
                      </m:r>
                      <m:r>
                        <a:rPr lang="en-US" altLang="zh-CN" sz="800" b="0" i="1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800" i="1">
                              <a:latin typeface="Cambria Math" panose="02040503050406030204" pitchFamily="18" charset="0"/>
                              <a:cs typeface="DejaVu Math TeX Gyre" panose="02000503000000000000" charset="0"/>
                            </a:rPr>
                          </m:ctrlPr>
                        </m:fPr>
                        <m:num>
                          <m:r>
                            <a:rPr lang="en-US" altLang="zh-CN" sz="800" b="0" i="1">
                              <a:latin typeface="Cambria Math" panose="02040503050406030204" pitchFamily="18" charset="0"/>
                              <a:cs typeface="DejaVu Math TeX Gyre" panose="02000503000000000000" charset="0"/>
                            </a:rPr>
                            <m:t>𝑓</m:t>
                          </m:r>
                          <m:r>
                            <a:rPr lang="en-US" altLang="zh-CN" sz="800" b="0" i="1">
                              <a:latin typeface="Cambria Math" panose="02040503050406030204" pitchFamily="18" charset="0"/>
                              <a:cs typeface="DejaVu Math TeX Gyre" panose="02000503000000000000" charset="0"/>
                            </a:rPr>
                            <m:t> × </m:t>
                          </m:r>
                          <m:rad>
                            <m:radPr>
                              <m:degHide m:val="on"/>
                              <m:ctrlPr>
                                <a:rPr lang="en-US" altLang="zh-CN" sz="800" i="1">
                                  <a:latin typeface="Cambria Math" panose="02040503050406030204" pitchFamily="18" charset="0"/>
                                  <a:cs typeface="DejaVu Math TeX Gyre" panose="02000503000000000000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800" b="0" i="1">
                                  <a:latin typeface="Cambria Math" panose="02040503050406030204" pitchFamily="18" charset="0"/>
                                  <a:cs typeface="DejaVu Math TeX Gyre" panose="02000503000000000000" charset="0"/>
                                </a:rPr>
                                <m:t>𝑎𝑟𝑒𝑎</m:t>
                              </m:r>
                              <m:r>
                                <a:rPr lang="en-US" altLang="zh-CN" sz="800" b="0" i="1">
                                  <a:latin typeface="Cambria Math" panose="02040503050406030204" pitchFamily="18" charset="0"/>
                                  <a:cs typeface="DejaVu Math TeX Gyre" panose="02000503000000000000" charset="0"/>
                                </a:rPr>
                                <m:t>_</m:t>
                              </m:r>
                              <m:r>
                                <a:rPr lang="en-US" altLang="zh-CN" sz="800" b="0" i="1">
                                  <a:latin typeface="Cambria Math" panose="02040503050406030204" pitchFamily="18" charset="0"/>
                                  <a:cs typeface="DejaVu Math TeX Gyre" panose="02000503000000000000" charset="0"/>
                                </a:rPr>
                                <m:t>𝑟𝑒𝑎𝑙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CN" sz="800" i="1">
                                  <a:latin typeface="Cambria Math" panose="02040503050406030204" pitchFamily="18" charset="0"/>
                                  <a:cs typeface="DejaVu Math TeX Gyre" panose="02000503000000000000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800" b="0" i="1">
                                  <a:latin typeface="Cambria Math" panose="02040503050406030204" pitchFamily="18" charset="0"/>
                                  <a:cs typeface="DejaVu Math TeX Gyre" panose="02000503000000000000" charset="0"/>
                                </a:rPr>
                                <m:t>𝑎𝑟𝑒𝑎</m:t>
                              </m:r>
                              <m:r>
                                <a:rPr lang="en-US" altLang="zh-CN" sz="800" b="0" i="1">
                                  <a:latin typeface="Cambria Math" panose="02040503050406030204" pitchFamily="18" charset="0"/>
                                  <a:cs typeface="DejaVu Math TeX Gyre" panose="02000503000000000000" charset="0"/>
                                </a:rPr>
                                <m:t>_</m:t>
                              </m:r>
                              <m:r>
                                <a:rPr lang="en-US" altLang="zh-CN" sz="800" b="0" i="1">
                                  <a:latin typeface="Cambria Math" panose="02040503050406030204" pitchFamily="18" charset="0"/>
                                  <a:cs typeface="DejaVu Math TeX Gyre" panose="02000503000000000000" charset="0"/>
                                </a:rPr>
                                <m:t>𝑝𝑖𝑥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altLang="zh-CN" sz="800" i="1" dirty="0">
                  <a:cs typeface="DejaVu Math TeX Gyre" panose="02000503000000000000" charset="0"/>
                </a:endParaRPr>
              </a:p>
            </p:txBody>
          </p:sp>
        </mc:Choice>
        <mc:Fallback xmlns="">
          <p:sp>
            <p:nvSpPr>
              <p:cNvPr id="249" name="文本框 248">
                <a:extLst>
                  <a:ext uri="{FF2B5EF4-FFF2-40B4-BE49-F238E27FC236}">
                    <a16:creationId xmlns:a16="http://schemas.microsoft.com/office/drawing/2014/main" id="{770B46B8-B380-4D2C-1B22-8B30A66B1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82" y="5780351"/>
                <a:ext cx="1771452" cy="39940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0" name="组合 249">
            <a:extLst>
              <a:ext uri="{FF2B5EF4-FFF2-40B4-BE49-F238E27FC236}">
                <a16:creationId xmlns:a16="http://schemas.microsoft.com/office/drawing/2014/main" id="{63264D9B-86E8-466D-5EAB-C2107E88D175}"/>
              </a:ext>
            </a:extLst>
          </p:cNvPr>
          <p:cNvGrpSpPr/>
          <p:nvPr/>
        </p:nvGrpSpPr>
        <p:grpSpPr>
          <a:xfrm>
            <a:off x="151586" y="5121468"/>
            <a:ext cx="1072733" cy="478185"/>
            <a:chOff x="6009" y="11748"/>
            <a:chExt cx="5710" cy="3100"/>
          </a:xfrm>
          <a:scene3d>
            <a:camera prst="perspectiveContrastingRightFacing"/>
            <a:lightRig rig="threePt" dir="t"/>
          </a:scene3d>
        </p:grpSpPr>
        <p:pic>
          <p:nvPicPr>
            <p:cNvPr id="340" name="图片 339" descr="/home/pp/Downloads/test4.pngtest4">
              <a:extLst>
                <a:ext uri="{FF2B5EF4-FFF2-40B4-BE49-F238E27FC236}">
                  <a16:creationId xmlns:a16="http://schemas.microsoft.com/office/drawing/2014/main" id="{41C93891-9BC7-88CC-BAA7-5DFB9BE99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3316" t="-25" r="3316" b="25"/>
            <a:stretch>
              <a:fillRect/>
            </a:stretch>
          </p:blipFill>
          <p:spPr>
            <a:xfrm>
              <a:off x="8291" y="12837"/>
              <a:ext cx="1767" cy="1975"/>
            </a:xfrm>
            <a:prstGeom prst="rect">
              <a:avLst/>
            </a:prstGeom>
          </p:spPr>
        </p:pic>
        <p:sp>
          <p:nvSpPr>
            <p:cNvPr id="341" name="文本框 340">
              <a:extLst>
                <a:ext uri="{FF2B5EF4-FFF2-40B4-BE49-F238E27FC236}">
                  <a16:creationId xmlns:a16="http://schemas.microsoft.com/office/drawing/2014/main" id="{A813586B-7727-12EE-AA78-888DEA5D810B}"/>
                </a:ext>
              </a:extLst>
            </p:cNvPr>
            <p:cNvSpPr txBox="1"/>
            <p:nvPr/>
          </p:nvSpPr>
          <p:spPr>
            <a:xfrm>
              <a:off x="8087" y="11748"/>
              <a:ext cx="3632" cy="1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210 mm</a:t>
              </a:r>
            </a:p>
          </p:txBody>
        </p:sp>
        <p:sp>
          <p:nvSpPr>
            <p:cNvPr id="342" name="文本框 341">
              <a:extLst>
                <a:ext uri="{FF2B5EF4-FFF2-40B4-BE49-F238E27FC236}">
                  <a16:creationId xmlns:a16="http://schemas.microsoft.com/office/drawing/2014/main" id="{B477BB92-4DFB-CBC2-6363-3F304FB5F90D}"/>
                </a:ext>
              </a:extLst>
            </p:cNvPr>
            <p:cNvSpPr txBox="1"/>
            <p:nvPr/>
          </p:nvSpPr>
          <p:spPr>
            <a:xfrm>
              <a:off x="6009" y="13352"/>
              <a:ext cx="4279" cy="14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240 mm</a:t>
              </a:r>
            </a:p>
          </p:txBody>
        </p:sp>
      </p:grpSp>
      <p:sp>
        <p:nvSpPr>
          <p:cNvPr id="251" name="文本框 250">
            <a:extLst>
              <a:ext uri="{FF2B5EF4-FFF2-40B4-BE49-F238E27FC236}">
                <a16:creationId xmlns:a16="http://schemas.microsoft.com/office/drawing/2014/main" id="{5516163A-5C6D-6CC2-26DE-5ED99A763B57}"/>
              </a:ext>
            </a:extLst>
          </p:cNvPr>
          <p:cNvSpPr txBox="1"/>
          <p:nvPr/>
        </p:nvSpPr>
        <p:spPr>
          <a:xfrm>
            <a:off x="1879543" y="5150104"/>
            <a:ext cx="387364" cy="369332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zh-CN" sz="900">
                <a:solidFill>
                  <a:schemeClr val="tx1">
                    <a:lumMod val="50000"/>
                    <a:lumOff val="50000"/>
                  </a:schemeClr>
                </a:solidFill>
              </a:rPr>
              <a:t>21 pix</a:t>
            </a:r>
          </a:p>
        </p:txBody>
      </p:sp>
      <p:sp>
        <p:nvSpPr>
          <p:cNvPr id="252" name="文本框 251">
            <a:extLst>
              <a:ext uri="{FF2B5EF4-FFF2-40B4-BE49-F238E27FC236}">
                <a16:creationId xmlns:a16="http://schemas.microsoft.com/office/drawing/2014/main" id="{F78074DA-A5FC-B249-0ED3-BAC1403D229E}"/>
              </a:ext>
            </a:extLst>
          </p:cNvPr>
          <p:cNvSpPr txBox="1"/>
          <p:nvPr/>
        </p:nvSpPr>
        <p:spPr>
          <a:xfrm>
            <a:off x="2026392" y="5299322"/>
            <a:ext cx="387364" cy="369332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zh-CN" sz="900">
                <a:solidFill>
                  <a:schemeClr val="tx1">
                    <a:lumMod val="50000"/>
                    <a:lumOff val="50000"/>
                  </a:schemeClr>
                </a:solidFill>
              </a:rPr>
              <a:t>24 pix</a:t>
            </a:r>
          </a:p>
        </p:txBody>
      </p:sp>
      <p:pic>
        <p:nvPicPr>
          <p:cNvPr id="253" name="图片 252" descr="/home/pp/Downloads/test4.pngtest4">
            <a:extLst>
              <a:ext uri="{FF2B5EF4-FFF2-40B4-BE49-F238E27FC236}">
                <a16:creationId xmlns:a16="http://schemas.microsoft.com/office/drawing/2014/main" id="{4FC9570C-183B-0A38-314B-4008A25F68F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924" b="7924"/>
          <a:stretch>
            <a:fillRect/>
          </a:stretch>
        </p:blipFill>
        <p:spPr>
          <a:xfrm>
            <a:off x="1885142" y="5333774"/>
            <a:ext cx="210585" cy="152017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sp>
        <p:nvSpPr>
          <p:cNvPr id="254" name="椭圆 253">
            <a:extLst>
              <a:ext uri="{FF2B5EF4-FFF2-40B4-BE49-F238E27FC236}">
                <a16:creationId xmlns:a16="http://schemas.microsoft.com/office/drawing/2014/main" id="{3D215707-282A-0774-25D0-1F07B0CB9B77}"/>
              </a:ext>
            </a:extLst>
          </p:cNvPr>
          <p:cNvSpPr/>
          <p:nvPr/>
        </p:nvSpPr>
        <p:spPr>
          <a:xfrm>
            <a:off x="1086944" y="5280159"/>
            <a:ext cx="75363" cy="280564"/>
          </a:xfrm>
          <a:prstGeom prst="ellips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tx1">
                    <a:lumMod val="50000"/>
                    <a:lumOff val="50000"/>
                  </a:schemeClr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00"/>
          </a:p>
        </p:txBody>
      </p:sp>
      <p:cxnSp>
        <p:nvCxnSpPr>
          <p:cNvPr id="255" name="直接连接符 254">
            <a:extLst>
              <a:ext uri="{FF2B5EF4-FFF2-40B4-BE49-F238E27FC236}">
                <a16:creationId xmlns:a16="http://schemas.microsoft.com/office/drawing/2014/main" id="{16BFAB1D-04C1-F162-86D6-CA262C41EF7A}"/>
              </a:ext>
            </a:extLst>
          </p:cNvPr>
          <p:cNvCxnSpPr>
            <a:endCxn id="254" idx="1"/>
          </p:cNvCxnSpPr>
          <p:nvPr/>
        </p:nvCxnSpPr>
        <p:spPr>
          <a:xfrm flipV="1">
            <a:off x="990480" y="5321285"/>
            <a:ext cx="107446" cy="21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6" name="直接连接符 255">
            <a:extLst>
              <a:ext uri="{FF2B5EF4-FFF2-40B4-BE49-F238E27FC236}">
                <a16:creationId xmlns:a16="http://schemas.microsoft.com/office/drawing/2014/main" id="{A8E9EEB0-7B02-8AB6-12BD-9C5A2AC07C36}"/>
              </a:ext>
            </a:extLst>
          </p:cNvPr>
          <p:cNvCxnSpPr>
            <a:stCxn id="254" idx="2"/>
          </p:cNvCxnSpPr>
          <p:nvPr/>
        </p:nvCxnSpPr>
        <p:spPr>
          <a:xfrm>
            <a:off x="1086944" y="5420549"/>
            <a:ext cx="798198" cy="1292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7" name="直接连接符 256">
            <a:extLst>
              <a:ext uri="{FF2B5EF4-FFF2-40B4-BE49-F238E27FC236}">
                <a16:creationId xmlns:a16="http://schemas.microsoft.com/office/drawing/2014/main" id="{54C1437C-694F-64CE-9336-66F918DD90E8}"/>
              </a:ext>
            </a:extLst>
          </p:cNvPr>
          <p:cNvCxnSpPr>
            <a:endCxn id="254" idx="3"/>
          </p:cNvCxnSpPr>
          <p:nvPr/>
        </p:nvCxnSpPr>
        <p:spPr>
          <a:xfrm flipV="1">
            <a:off x="988542" y="5519812"/>
            <a:ext cx="109599" cy="431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8" name="直接箭头连接符 257">
            <a:extLst>
              <a:ext uri="{FF2B5EF4-FFF2-40B4-BE49-F238E27FC236}">
                <a16:creationId xmlns:a16="http://schemas.microsoft.com/office/drawing/2014/main" id="{69D3607B-32CF-D881-9A4A-2D1D31132EF2}"/>
              </a:ext>
            </a:extLst>
          </p:cNvPr>
          <p:cNvCxnSpPr/>
          <p:nvPr/>
        </p:nvCxnSpPr>
        <p:spPr>
          <a:xfrm flipV="1">
            <a:off x="885188" y="5321501"/>
            <a:ext cx="107015" cy="1077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9" name="直接箭头连接符 258">
            <a:extLst>
              <a:ext uri="{FF2B5EF4-FFF2-40B4-BE49-F238E27FC236}">
                <a16:creationId xmlns:a16="http://schemas.microsoft.com/office/drawing/2014/main" id="{2F02FF41-3D50-36F1-5205-722D3E302E31}"/>
              </a:ext>
            </a:extLst>
          </p:cNvPr>
          <p:cNvCxnSpPr/>
          <p:nvPr/>
        </p:nvCxnSpPr>
        <p:spPr>
          <a:xfrm flipV="1">
            <a:off x="883896" y="5421194"/>
            <a:ext cx="107015" cy="1077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0" name="直接箭头连接符 259">
            <a:extLst>
              <a:ext uri="{FF2B5EF4-FFF2-40B4-BE49-F238E27FC236}">
                <a16:creationId xmlns:a16="http://schemas.microsoft.com/office/drawing/2014/main" id="{246703E4-E0B5-DA01-36E7-FC6729684246}"/>
              </a:ext>
            </a:extLst>
          </p:cNvPr>
          <p:cNvCxnSpPr/>
          <p:nvPr/>
        </p:nvCxnSpPr>
        <p:spPr>
          <a:xfrm flipV="1">
            <a:off x="883896" y="5520673"/>
            <a:ext cx="107015" cy="1077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1" name="直接箭头连接符 260">
            <a:extLst>
              <a:ext uri="{FF2B5EF4-FFF2-40B4-BE49-F238E27FC236}">
                <a16:creationId xmlns:a16="http://schemas.microsoft.com/office/drawing/2014/main" id="{D99B59E4-643B-9F8E-FD91-EA9A1BB82336}"/>
              </a:ext>
            </a:extLst>
          </p:cNvPr>
          <p:cNvCxnSpPr>
            <a:stCxn id="254" idx="1"/>
          </p:cNvCxnSpPr>
          <p:nvPr/>
        </p:nvCxnSpPr>
        <p:spPr>
          <a:xfrm>
            <a:off x="1097926" y="5321285"/>
            <a:ext cx="146849" cy="29068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2" name="直接箭头连接符 261">
            <a:extLst>
              <a:ext uri="{FF2B5EF4-FFF2-40B4-BE49-F238E27FC236}">
                <a16:creationId xmlns:a16="http://schemas.microsoft.com/office/drawing/2014/main" id="{FDC76F4E-A095-B753-A3D5-B5AC36DBEDF8}"/>
              </a:ext>
            </a:extLst>
          </p:cNvPr>
          <p:cNvCxnSpPr>
            <a:stCxn id="254" idx="3"/>
          </p:cNvCxnSpPr>
          <p:nvPr/>
        </p:nvCxnSpPr>
        <p:spPr>
          <a:xfrm flipV="1">
            <a:off x="1097926" y="5487944"/>
            <a:ext cx="157400" cy="31868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3" name="直接连接符 262">
            <a:extLst>
              <a:ext uri="{FF2B5EF4-FFF2-40B4-BE49-F238E27FC236}">
                <a16:creationId xmlns:a16="http://schemas.microsoft.com/office/drawing/2014/main" id="{42E3214E-62FE-6E98-8AA9-26E6953C663C}"/>
              </a:ext>
            </a:extLst>
          </p:cNvPr>
          <p:cNvCxnSpPr>
            <a:endCxn id="254" idx="2"/>
          </p:cNvCxnSpPr>
          <p:nvPr/>
        </p:nvCxnSpPr>
        <p:spPr>
          <a:xfrm flipV="1">
            <a:off x="969378" y="5420549"/>
            <a:ext cx="117566" cy="21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4" name="直接箭头连接符 263">
            <a:extLst>
              <a:ext uri="{FF2B5EF4-FFF2-40B4-BE49-F238E27FC236}">
                <a16:creationId xmlns:a16="http://schemas.microsoft.com/office/drawing/2014/main" id="{5C0EE7AD-71C1-0374-BB14-FE8F6778404A}"/>
              </a:ext>
            </a:extLst>
          </p:cNvPr>
          <p:cNvCxnSpPr>
            <a:stCxn id="254" idx="2"/>
          </p:cNvCxnSpPr>
          <p:nvPr/>
        </p:nvCxnSpPr>
        <p:spPr>
          <a:xfrm>
            <a:off x="1086944" y="5420549"/>
            <a:ext cx="159553" cy="215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5" name="直接连接符 264">
            <a:extLst>
              <a:ext uri="{FF2B5EF4-FFF2-40B4-BE49-F238E27FC236}">
                <a16:creationId xmlns:a16="http://schemas.microsoft.com/office/drawing/2014/main" id="{7B598347-A9FE-FC71-F141-C77580ADCEDD}"/>
              </a:ext>
            </a:extLst>
          </p:cNvPr>
          <p:cNvCxnSpPr>
            <a:stCxn id="254" idx="1"/>
          </p:cNvCxnSpPr>
          <p:nvPr/>
        </p:nvCxnSpPr>
        <p:spPr>
          <a:xfrm>
            <a:off x="1097926" y="5321285"/>
            <a:ext cx="794753" cy="15804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6" name="直接连接符 265">
            <a:extLst>
              <a:ext uri="{FF2B5EF4-FFF2-40B4-BE49-F238E27FC236}">
                <a16:creationId xmlns:a16="http://schemas.microsoft.com/office/drawing/2014/main" id="{BCD32D67-0BF8-6806-9BD6-512BE0481A72}"/>
              </a:ext>
            </a:extLst>
          </p:cNvPr>
          <p:cNvCxnSpPr>
            <a:stCxn id="254" idx="3"/>
          </p:cNvCxnSpPr>
          <p:nvPr/>
        </p:nvCxnSpPr>
        <p:spPr>
          <a:xfrm flipV="1">
            <a:off x="1097926" y="5361766"/>
            <a:ext cx="798413" cy="15804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7" name="直接连接符 266">
            <a:extLst>
              <a:ext uri="{FF2B5EF4-FFF2-40B4-BE49-F238E27FC236}">
                <a16:creationId xmlns:a16="http://schemas.microsoft.com/office/drawing/2014/main" id="{4C22929E-F864-8D77-D845-732D56C51194}"/>
              </a:ext>
            </a:extLst>
          </p:cNvPr>
          <p:cNvCxnSpPr/>
          <p:nvPr/>
        </p:nvCxnSpPr>
        <p:spPr>
          <a:xfrm>
            <a:off x="1119888" y="5420118"/>
            <a:ext cx="2153" cy="2794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8" name="直接连接符 267">
            <a:extLst>
              <a:ext uri="{FF2B5EF4-FFF2-40B4-BE49-F238E27FC236}">
                <a16:creationId xmlns:a16="http://schemas.microsoft.com/office/drawing/2014/main" id="{5EE69BF2-2B78-8616-1634-E868AD1AACF6}"/>
              </a:ext>
            </a:extLst>
          </p:cNvPr>
          <p:cNvCxnSpPr/>
          <p:nvPr/>
        </p:nvCxnSpPr>
        <p:spPr>
          <a:xfrm>
            <a:off x="1597257" y="5423132"/>
            <a:ext cx="2153" cy="2794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9" name="直接箭头连接符 268">
            <a:extLst>
              <a:ext uri="{FF2B5EF4-FFF2-40B4-BE49-F238E27FC236}">
                <a16:creationId xmlns:a16="http://schemas.microsoft.com/office/drawing/2014/main" id="{6280892B-A05B-5CA2-0422-8B901E42B3D6}"/>
              </a:ext>
            </a:extLst>
          </p:cNvPr>
          <p:cNvCxnSpPr/>
          <p:nvPr/>
        </p:nvCxnSpPr>
        <p:spPr>
          <a:xfrm>
            <a:off x="1402821" y="5631133"/>
            <a:ext cx="192498" cy="8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0" name="直接箭头连接符 269">
            <a:extLst>
              <a:ext uri="{FF2B5EF4-FFF2-40B4-BE49-F238E27FC236}">
                <a16:creationId xmlns:a16="http://schemas.microsoft.com/office/drawing/2014/main" id="{7274BF18-9CDD-5319-2961-E1EB7AC7B694}"/>
              </a:ext>
            </a:extLst>
          </p:cNvPr>
          <p:cNvCxnSpPr/>
          <p:nvPr/>
        </p:nvCxnSpPr>
        <p:spPr>
          <a:xfrm flipH="1">
            <a:off x="1130439" y="5631133"/>
            <a:ext cx="175703" cy="86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1" name="文本框 270">
            <a:extLst>
              <a:ext uri="{FF2B5EF4-FFF2-40B4-BE49-F238E27FC236}">
                <a16:creationId xmlns:a16="http://schemas.microsoft.com/office/drawing/2014/main" id="{4CD1B29E-6CCB-5F68-0070-0F8F928CA1EF}"/>
              </a:ext>
            </a:extLst>
          </p:cNvPr>
          <p:cNvSpPr txBox="1"/>
          <p:nvPr/>
        </p:nvSpPr>
        <p:spPr>
          <a:xfrm>
            <a:off x="1286332" y="5523257"/>
            <a:ext cx="835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50">
                <a:cs typeface="Z003" charset="0"/>
              </a:rPr>
              <a:t>f</a:t>
            </a:r>
          </a:p>
        </p:txBody>
      </p:sp>
      <p:sp>
        <p:nvSpPr>
          <p:cNvPr id="272" name="文本框 271">
            <a:extLst>
              <a:ext uri="{FF2B5EF4-FFF2-40B4-BE49-F238E27FC236}">
                <a16:creationId xmlns:a16="http://schemas.microsoft.com/office/drawing/2014/main" id="{FF0A13BC-DF79-7F0A-AE41-F3A2CC12B9A4}"/>
              </a:ext>
            </a:extLst>
          </p:cNvPr>
          <p:cNvSpPr txBox="1"/>
          <p:nvPr/>
        </p:nvSpPr>
        <p:spPr>
          <a:xfrm>
            <a:off x="1072518" y="5341094"/>
            <a:ext cx="8354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700">
                <a:cs typeface="Z003" charset="0"/>
              </a:rPr>
              <a:t>O</a:t>
            </a:r>
          </a:p>
        </p:txBody>
      </p:sp>
      <p:sp>
        <p:nvSpPr>
          <p:cNvPr id="273" name="右箭头 141">
            <a:extLst>
              <a:ext uri="{FF2B5EF4-FFF2-40B4-BE49-F238E27FC236}">
                <a16:creationId xmlns:a16="http://schemas.microsoft.com/office/drawing/2014/main" id="{F9182E70-2CBD-0691-EE65-419ADD3DE872}"/>
              </a:ext>
            </a:extLst>
          </p:cNvPr>
          <p:cNvSpPr/>
          <p:nvPr/>
        </p:nvSpPr>
        <p:spPr>
          <a:xfrm>
            <a:off x="1421554" y="4605340"/>
            <a:ext cx="196158" cy="109599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0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277" name="组合 276">
            <a:extLst>
              <a:ext uri="{FF2B5EF4-FFF2-40B4-BE49-F238E27FC236}">
                <a16:creationId xmlns:a16="http://schemas.microsoft.com/office/drawing/2014/main" id="{36F944FD-3AA4-C90B-8A45-FBC78FD91967}"/>
              </a:ext>
            </a:extLst>
          </p:cNvPr>
          <p:cNvGrpSpPr/>
          <p:nvPr/>
        </p:nvGrpSpPr>
        <p:grpSpPr>
          <a:xfrm>
            <a:off x="5237916" y="4138954"/>
            <a:ext cx="1372245" cy="714653"/>
            <a:chOff x="16830" y="9435"/>
            <a:chExt cx="8245" cy="5193"/>
          </a:xfrm>
        </p:grpSpPr>
        <p:pic>
          <p:nvPicPr>
            <p:cNvPr id="335" name="图片 334" descr="微信图片_20250401135425_96-removebg-preview">
              <a:extLst>
                <a:ext uri="{FF2B5EF4-FFF2-40B4-BE49-F238E27FC236}">
                  <a16:creationId xmlns:a16="http://schemas.microsoft.com/office/drawing/2014/main" id="{4D7CE5BC-C247-E231-2E5C-9141626D976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090" y="10355"/>
              <a:ext cx="5707" cy="4273"/>
            </a:xfrm>
            <a:prstGeom prst="rect">
              <a:avLst/>
            </a:prstGeom>
          </p:spPr>
        </p:pic>
        <p:sp>
          <p:nvSpPr>
            <p:cNvPr id="336" name="左弧形箭头 188">
              <a:extLst>
                <a:ext uri="{FF2B5EF4-FFF2-40B4-BE49-F238E27FC236}">
                  <a16:creationId xmlns:a16="http://schemas.microsoft.com/office/drawing/2014/main" id="{C894AB35-FB4F-F4E6-0B9A-7AD2448F60C1}"/>
                </a:ext>
              </a:extLst>
            </p:cNvPr>
            <p:cNvSpPr/>
            <p:nvPr/>
          </p:nvSpPr>
          <p:spPr>
            <a:xfrm rot="10800000">
              <a:off x="23523" y="10511"/>
              <a:ext cx="1552" cy="3124"/>
            </a:xfrm>
            <a:prstGeom prst="curvedRightArrow">
              <a:avLst>
                <a:gd name="adj1" fmla="val 25000"/>
                <a:gd name="adj2" fmla="val 88101"/>
                <a:gd name="adj3" fmla="val 25000"/>
              </a:avLst>
            </a:prstGeom>
            <a:solidFill>
              <a:srgbClr val="FF0000">
                <a:alpha val="71000"/>
              </a:srgb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337" name="左弧形箭头 189">
              <a:extLst>
                <a:ext uri="{FF2B5EF4-FFF2-40B4-BE49-F238E27FC236}">
                  <a16:creationId xmlns:a16="http://schemas.microsoft.com/office/drawing/2014/main" id="{BB52489C-3A34-DD68-06DC-D6B9A8846DCC}"/>
                </a:ext>
              </a:extLst>
            </p:cNvPr>
            <p:cNvSpPr/>
            <p:nvPr/>
          </p:nvSpPr>
          <p:spPr>
            <a:xfrm>
              <a:off x="16830" y="10898"/>
              <a:ext cx="1552" cy="3124"/>
            </a:xfrm>
            <a:prstGeom prst="curvedRightArrow">
              <a:avLst>
                <a:gd name="adj1" fmla="val 25000"/>
                <a:gd name="adj2" fmla="val 88101"/>
                <a:gd name="adj3" fmla="val 25000"/>
              </a:avLst>
            </a:prstGeom>
            <a:solidFill>
              <a:srgbClr val="FF0000">
                <a:alpha val="71000"/>
              </a:srgb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>
                <a:solidFill>
                  <a:schemeClr val="tx1"/>
                </a:solidFill>
              </a:endParaRPr>
            </a:p>
          </p:txBody>
        </p:sp>
        <p:sp>
          <p:nvSpPr>
            <p:cNvPr id="338" name="上箭头 193">
              <a:extLst>
                <a:ext uri="{FF2B5EF4-FFF2-40B4-BE49-F238E27FC236}">
                  <a16:creationId xmlns:a16="http://schemas.microsoft.com/office/drawing/2014/main" id="{D60F0A57-16D9-8662-0CC0-8B5FB84E7A45}"/>
                </a:ext>
              </a:extLst>
            </p:cNvPr>
            <p:cNvSpPr/>
            <p:nvPr/>
          </p:nvSpPr>
          <p:spPr>
            <a:xfrm>
              <a:off x="20356" y="9435"/>
              <a:ext cx="1050" cy="1350"/>
            </a:xfrm>
            <a:prstGeom prst="up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39" name="上箭头 194">
              <a:extLst>
                <a:ext uri="{FF2B5EF4-FFF2-40B4-BE49-F238E27FC236}">
                  <a16:creationId xmlns:a16="http://schemas.microsoft.com/office/drawing/2014/main" id="{043677DD-B298-161F-F7B4-942BB8134F7C}"/>
                </a:ext>
              </a:extLst>
            </p:cNvPr>
            <p:cNvSpPr/>
            <p:nvPr/>
          </p:nvSpPr>
          <p:spPr>
            <a:xfrm rot="10800000">
              <a:off x="20334" y="13190"/>
              <a:ext cx="1050" cy="1350"/>
            </a:xfrm>
            <a:prstGeom prst="upArrow">
              <a:avLst/>
            </a:prstGeom>
            <a:solidFill>
              <a:srgbClr val="92D050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</p:grpSp>
      <p:grpSp>
        <p:nvGrpSpPr>
          <p:cNvPr id="278" name="组合 277">
            <a:extLst>
              <a:ext uri="{FF2B5EF4-FFF2-40B4-BE49-F238E27FC236}">
                <a16:creationId xmlns:a16="http://schemas.microsoft.com/office/drawing/2014/main" id="{53F32D18-F70E-8C23-D999-07F8628A2CC2}"/>
              </a:ext>
            </a:extLst>
          </p:cNvPr>
          <p:cNvGrpSpPr/>
          <p:nvPr/>
        </p:nvGrpSpPr>
        <p:grpSpPr>
          <a:xfrm>
            <a:off x="5261602" y="3448417"/>
            <a:ext cx="1296452" cy="639506"/>
            <a:chOff x="2200" y="2373"/>
            <a:chExt cx="8800" cy="6080"/>
          </a:xfrm>
        </p:grpSpPr>
        <p:grpSp>
          <p:nvGrpSpPr>
            <p:cNvPr id="308" name="组合 307">
              <a:extLst>
                <a:ext uri="{FF2B5EF4-FFF2-40B4-BE49-F238E27FC236}">
                  <a16:creationId xmlns:a16="http://schemas.microsoft.com/office/drawing/2014/main" id="{8A517BED-9EB9-EF34-14D2-7377EBB79DB4}"/>
                </a:ext>
              </a:extLst>
            </p:cNvPr>
            <p:cNvGrpSpPr/>
            <p:nvPr/>
          </p:nvGrpSpPr>
          <p:grpSpPr>
            <a:xfrm>
              <a:off x="2200" y="2373"/>
              <a:ext cx="8800" cy="6080"/>
              <a:chOff x="2200" y="2373"/>
              <a:chExt cx="8800" cy="6080"/>
            </a:xfrm>
          </p:grpSpPr>
          <p:grpSp>
            <p:nvGrpSpPr>
              <p:cNvPr id="317" name="组合 316">
                <a:extLst>
                  <a:ext uri="{FF2B5EF4-FFF2-40B4-BE49-F238E27FC236}">
                    <a16:creationId xmlns:a16="http://schemas.microsoft.com/office/drawing/2014/main" id="{5217B487-87DF-15C4-171D-2E7848307D94}"/>
                  </a:ext>
                </a:extLst>
              </p:cNvPr>
              <p:cNvGrpSpPr/>
              <p:nvPr/>
            </p:nvGrpSpPr>
            <p:grpSpPr>
              <a:xfrm>
                <a:off x="2200" y="2373"/>
                <a:ext cx="8800" cy="6080"/>
                <a:chOff x="7560" y="87"/>
                <a:chExt cx="8800" cy="6080"/>
              </a:xfrm>
            </p:grpSpPr>
            <p:sp>
              <p:nvSpPr>
                <p:cNvPr id="322" name="矩形 321">
                  <a:extLst>
                    <a:ext uri="{FF2B5EF4-FFF2-40B4-BE49-F238E27FC236}">
                      <a16:creationId xmlns:a16="http://schemas.microsoft.com/office/drawing/2014/main" id="{FEF87920-A1D5-4549-6B36-5E7177D4AB1F}"/>
                    </a:ext>
                  </a:extLst>
                </p:cNvPr>
                <p:cNvSpPr/>
                <p:nvPr/>
              </p:nvSpPr>
              <p:spPr>
                <a:xfrm>
                  <a:off x="7560" y="104"/>
                  <a:ext cx="8772" cy="6020"/>
                </a:xfrm>
                <a:prstGeom prst="rect">
                  <a:avLst/>
                </a:prstGeom>
                <a:noFill/>
                <a:ln w="12700">
                  <a:solidFill>
                    <a:schemeClr val="accent3">
                      <a:lumMod val="50000"/>
                    </a:schemeClr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lumMod val="75000"/>
                  </a:schemeClr>
                </a:lnRef>
                <a:fillRef idx="1">
                  <a:schemeClr val="accent1"/>
                </a:fillRef>
                <a:effectRef idx="0">
                  <a:srgbClr val="FFFFFF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700"/>
                </a:p>
              </p:txBody>
            </p:sp>
            <p:cxnSp>
              <p:nvCxnSpPr>
                <p:cNvPr id="323" name="直接连接符 322">
                  <a:extLst>
                    <a:ext uri="{FF2B5EF4-FFF2-40B4-BE49-F238E27FC236}">
                      <a16:creationId xmlns:a16="http://schemas.microsoft.com/office/drawing/2014/main" id="{CE377CA0-532F-E79A-1F3B-CBFB54F6EFA3}"/>
                    </a:ext>
                  </a:extLst>
                </p:cNvPr>
                <p:cNvCxnSpPr/>
                <p:nvPr/>
              </p:nvCxnSpPr>
              <p:spPr>
                <a:xfrm>
                  <a:off x="8820" y="127"/>
                  <a:ext cx="20" cy="598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24" name="直接连接符 323">
                  <a:extLst>
                    <a:ext uri="{FF2B5EF4-FFF2-40B4-BE49-F238E27FC236}">
                      <a16:creationId xmlns:a16="http://schemas.microsoft.com/office/drawing/2014/main" id="{E17E07B9-2349-521D-9D7D-C0E143FC75AA}"/>
                    </a:ext>
                  </a:extLst>
                </p:cNvPr>
                <p:cNvCxnSpPr/>
                <p:nvPr/>
              </p:nvCxnSpPr>
              <p:spPr>
                <a:xfrm>
                  <a:off x="10060" y="87"/>
                  <a:ext cx="20" cy="602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25" name="直接连接符 324">
                  <a:extLst>
                    <a:ext uri="{FF2B5EF4-FFF2-40B4-BE49-F238E27FC236}">
                      <a16:creationId xmlns:a16="http://schemas.microsoft.com/office/drawing/2014/main" id="{792443AD-26CC-12CF-34E2-5E8B2CA92512}"/>
                    </a:ext>
                  </a:extLst>
                </p:cNvPr>
                <p:cNvCxnSpPr/>
                <p:nvPr/>
              </p:nvCxnSpPr>
              <p:spPr>
                <a:xfrm>
                  <a:off x="11320" y="87"/>
                  <a:ext cx="0" cy="604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26" name="直接连接符 325">
                  <a:extLst>
                    <a:ext uri="{FF2B5EF4-FFF2-40B4-BE49-F238E27FC236}">
                      <a16:creationId xmlns:a16="http://schemas.microsoft.com/office/drawing/2014/main" id="{08CC351D-5783-0B61-F884-4F78ADA0989C}"/>
                    </a:ext>
                  </a:extLst>
                </p:cNvPr>
                <p:cNvCxnSpPr/>
                <p:nvPr/>
              </p:nvCxnSpPr>
              <p:spPr>
                <a:xfrm>
                  <a:off x="12580" y="127"/>
                  <a:ext cx="0" cy="604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27" name="直接连接符 326">
                  <a:extLst>
                    <a:ext uri="{FF2B5EF4-FFF2-40B4-BE49-F238E27FC236}">
                      <a16:creationId xmlns:a16="http://schemas.microsoft.com/office/drawing/2014/main" id="{98880B5A-7A6D-DC76-6F4D-E8DCC3EA8596}"/>
                    </a:ext>
                  </a:extLst>
                </p:cNvPr>
                <p:cNvCxnSpPr/>
                <p:nvPr/>
              </p:nvCxnSpPr>
              <p:spPr>
                <a:xfrm>
                  <a:off x="13820" y="127"/>
                  <a:ext cx="0" cy="604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28" name="直接连接符 327">
                  <a:extLst>
                    <a:ext uri="{FF2B5EF4-FFF2-40B4-BE49-F238E27FC236}">
                      <a16:creationId xmlns:a16="http://schemas.microsoft.com/office/drawing/2014/main" id="{2ABED708-908A-0A3D-EBE8-C12004DD4427}"/>
                    </a:ext>
                  </a:extLst>
                </p:cNvPr>
                <p:cNvCxnSpPr/>
                <p:nvPr/>
              </p:nvCxnSpPr>
              <p:spPr>
                <a:xfrm>
                  <a:off x="15080" y="107"/>
                  <a:ext cx="0" cy="604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29" name="直接连接符 328">
                  <a:extLst>
                    <a:ext uri="{FF2B5EF4-FFF2-40B4-BE49-F238E27FC236}">
                      <a16:creationId xmlns:a16="http://schemas.microsoft.com/office/drawing/2014/main" id="{F54C27EE-2029-8F3A-2A88-4848EF6B2711}"/>
                    </a:ext>
                  </a:extLst>
                </p:cNvPr>
                <p:cNvCxnSpPr/>
                <p:nvPr/>
              </p:nvCxnSpPr>
              <p:spPr>
                <a:xfrm>
                  <a:off x="7560" y="987"/>
                  <a:ext cx="8780" cy="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直接连接符 329">
                  <a:extLst>
                    <a:ext uri="{FF2B5EF4-FFF2-40B4-BE49-F238E27FC236}">
                      <a16:creationId xmlns:a16="http://schemas.microsoft.com/office/drawing/2014/main" id="{FD5F4483-2AC5-EC40-53EE-D05BB09AD288}"/>
                    </a:ext>
                  </a:extLst>
                </p:cNvPr>
                <p:cNvCxnSpPr/>
                <p:nvPr/>
              </p:nvCxnSpPr>
              <p:spPr>
                <a:xfrm>
                  <a:off x="7560" y="1847"/>
                  <a:ext cx="8780" cy="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31" name="直接连接符 330">
                  <a:extLst>
                    <a:ext uri="{FF2B5EF4-FFF2-40B4-BE49-F238E27FC236}">
                      <a16:creationId xmlns:a16="http://schemas.microsoft.com/office/drawing/2014/main" id="{A04FFB07-E484-AF9B-5731-FCAE7BB46E49}"/>
                    </a:ext>
                  </a:extLst>
                </p:cNvPr>
                <p:cNvCxnSpPr/>
                <p:nvPr/>
              </p:nvCxnSpPr>
              <p:spPr>
                <a:xfrm>
                  <a:off x="7560" y="2707"/>
                  <a:ext cx="8780" cy="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32" name="直接连接符 331">
                  <a:extLst>
                    <a:ext uri="{FF2B5EF4-FFF2-40B4-BE49-F238E27FC236}">
                      <a16:creationId xmlns:a16="http://schemas.microsoft.com/office/drawing/2014/main" id="{D64504DA-D9D6-DDD3-55D4-9B6BA47AED9E}"/>
                    </a:ext>
                  </a:extLst>
                </p:cNvPr>
                <p:cNvCxnSpPr/>
                <p:nvPr/>
              </p:nvCxnSpPr>
              <p:spPr>
                <a:xfrm>
                  <a:off x="7560" y="3567"/>
                  <a:ext cx="8780" cy="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33" name="直接连接符 332">
                  <a:extLst>
                    <a:ext uri="{FF2B5EF4-FFF2-40B4-BE49-F238E27FC236}">
                      <a16:creationId xmlns:a16="http://schemas.microsoft.com/office/drawing/2014/main" id="{F090498A-B76A-EB13-6D2E-51C5A2FFDD0E}"/>
                    </a:ext>
                  </a:extLst>
                </p:cNvPr>
                <p:cNvCxnSpPr/>
                <p:nvPr/>
              </p:nvCxnSpPr>
              <p:spPr>
                <a:xfrm>
                  <a:off x="7560" y="4427"/>
                  <a:ext cx="8780" cy="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  <p:cxnSp>
              <p:nvCxnSpPr>
                <p:cNvPr id="334" name="直接连接符 333">
                  <a:extLst>
                    <a:ext uri="{FF2B5EF4-FFF2-40B4-BE49-F238E27FC236}">
                      <a16:creationId xmlns:a16="http://schemas.microsoft.com/office/drawing/2014/main" id="{529715DD-67F9-150A-4104-4F9F2BB3C7F2}"/>
                    </a:ext>
                  </a:extLst>
                </p:cNvPr>
                <p:cNvCxnSpPr/>
                <p:nvPr/>
              </p:nvCxnSpPr>
              <p:spPr>
                <a:xfrm>
                  <a:off x="7580" y="5287"/>
                  <a:ext cx="8780" cy="0"/>
                </a:xfrm>
                <a:prstGeom prst="line">
                  <a:avLst/>
                </a:prstGeom>
                <a:ln w="127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rgbClr val="FFFFFF"/>
                </a:fillRef>
                <a:effectRef idx="0">
                  <a:srgbClr val="FFFFFF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18" name="矩形 317">
                <a:extLst>
                  <a:ext uri="{FF2B5EF4-FFF2-40B4-BE49-F238E27FC236}">
                    <a16:creationId xmlns:a16="http://schemas.microsoft.com/office/drawing/2014/main" id="{D3E7BEA5-4B61-A4CF-3FB4-59478610C619}"/>
                  </a:ext>
                </a:extLst>
              </p:cNvPr>
              <p:cNvSpPr/>
              <p:nvPr/>
            </p:nvSpPr>
            <p:spPr>
              <a:xfrm>
                <a:off x="2260" y="5110"/>
                <a:ext cx="1100" cy="640"/>
              </a:xfrm>
              <a:prstGeom prst="rect">
                <a:avLst/>
              </a:prstGeom>
              <a:solidFill>
                <a:srgbClr val="FF0000"/>
              </a:solidFill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700"/>
              </a:p>
            </p:txBody>
          </p:sp>
          <p:sp>
            <p:nvSpPr>
              <p:cNvPr id="319" name="矩形 318">
                <a:extLst>
                  <a:ext uri="{FF2B5EF4-FFF2-40B4-BE49-F238E27FC236}">
                    <a16:creationId xmlns:a16="http://schemas.microsoft.com/office/drawing/2014/main" id="{BBDF3247-2339-FD3C-F61E-0EDA7D36E7E1}"/>
                  </a:ext>
                </a:extLst>
              </p:cNvPr>
              <p:cNvSpPr/>
              <p:nvPr/>
            </p:nvSpPr>
            <p:spPr>
              <a:xfrm>
                <a:off x="9780" y="5103"/>
                <a:ext cx="1100" cy="640"/>
              </a:xfrm>
              <a:prstGeom prst="rect">
                <a:avLst/>
              </a:prstGeom>
              <a:solidFill>
                <a:srgbClr val="FF0000"/>
              </a:solidFill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700"/>
              </a:p>
            </p:txBody>
          </p:sp>
          <p:sp>
            <p:nvSpPr>
              <p:cNvPr id="320" name="矩形 319">
                <a:extLst>
                  <a:ext uri="{FF2B5EF4-FFF2-40B4-BE49-F238E27FC236}">
                    <a16:creationId xmlns:a16="http://schemas.microsoft.com/office/drawing/2014/main" id="{1F1AC049-B553-5B83-09A4-028731131453}"/>
                  </a:ext>
                </a:extLst>
              </p:cNvPr>
              <p:cNvSpPr/>
              <p:nvPr/>
            </p:nvSpPr>
            <p:spPr>
              <a:xfrm>
                <a:off x="6040" y="2523"/>
                <a:ext cx="1100" cy="64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700"/>
              </a:p>
            </p:txBody>
          </p:sp>
          <p:sp>
            <p:nvSpPr>
              <p:cNvPr id="321" name="矩形 320">
                <a:extLst>
                  <a:ext uri="{FF2B5EF4-FFF2-40B4-BE49-F238E27FC236}">
                    <a16:creationId xmlns:a16="http://schemas.microsoft.com/office/drawing/2014/main" id="{09FDC43A-F169-464C-EC8C-658C81B2502F}"/>
                  </a:ext>
                </a:extLst>
              </p:cNvPr>
              <p:cNvSpPr/>
              <p:nvPr/>
            </p:nvSpPr>
            <p:spPr>
              <a:xfrm>
                <a:off x="6020" y="7653"/>
                <a:ext cx="1100" cy="64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700"/>
              </a:p>
            </p:txBody>
          </p:sp>
        </p:grpSp>
        <p:sp>
          <p:nvSpPr>
            <p:cNvPr id="309" name="矩形 308">
              <a:extLst>
                <a:ext uri="{FF2B5EF4-FFF2-40B4-BE49-F238E27FC236}">
                  <a16:creationId xmlns:a16="http://schemas.microsoft.com/office/drawing/2014/main" id="{2B44093F-5697-F42D-E95B-A55A930D0A6A}"/>
                </a:ext>
              </a:extLst>
            </p:cNvPr>
            <p:cNvSpPr/>
            <p:nvPr/>
          </p:nvSpPr>
          <p:spPr>
            <a:xfrm>
              <a:off x="3540" y="5103"/>
              <a:ext cx="1100" cy="640"/>
            </a:xfrm>
            <a:prstGeom prst="rect">
              <a:avLst/>
            </a:prstGeom>
            <a:solidFill>
              <a:srgbClr val="FF0000">
                <a:alpha val="67000"/>
              </a:srgb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10" name="矩形 309">
              <a:extLst>
                <a:ext uri="{FF2B5EF4-FFF2-40B4-BE49-F238E27FC236}">
                  <a16:creationId xmlns:a16="http://schemas.microsoft.com/office/drawing/2014/main" id="{CE04D433-D405-D24F-285A-8459B6B0F613}"/>
                </a:ext>
              </a:extLst>
            </p:cNvPr>
            <p:cNvSpPr/>
            <p:nvPr/>
          </p:nvSpPr>
          <p:spPr>
            <a:xfrm>
              <a:off x="8500" y="5103"/>
              <a:ext cx="1100" cy="640"/>
            </a:xfrm>
            <a:prstGeom prst="rect">
              <a:avLst/>
            </a:prstGeom>
            <a:solidFill>
              <a:srgbClr val="FF0000">
                <a:alpha val="67000"/>
              </a:srgb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11" name="矩形 310">
              <a:extLst>
                <a:ext uri="{FF2B5EF4-FFF2-40B4-BE49-F238E27FC236}">
                  <a16:creationId xmlns:a16="http://schemas.microsoft.com/office/drawing/2014/main" id="{8B7E6804-7492-1900-D66B-58256F95CCBD}"/>
                </a:ext>
              </a:extLst>
            </p:cNvPr>
            <p:cNvSpPr/>
            <p:nvPr/>
          </p:nvSpPr>
          <p:spPr>
            <a:xfrm>
              <a:off x="4780" y="5103"/>
              <a:ext cx="1100" cy="640"/>
            </a:xfrm>
            <a:prstGeom prst="rect">
              <a:avLst/>
            </a:prstGeom>
            <a:solidFill>
              <a:srgbClr val="FF0000">
                <a:alpha val="15000"/>
              </a:srgb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12" name="矩形 311">
              <a:extLst>
                <a:ext uri="{FF2B5EF4-FFF2-40B4-BE49-F238E27FC236}">
                  <a16:creationId xmlns:a16="http://schemas.microsoft.com/office/drawing/2014/main" id="{02A8C9AB-530D-BFCC-D6F5-518D35483E33}"/>
                </a:ext>
              </a:extLst>
            </p:cNvPr>
            <p:cNvSpPr/>
            <p:nvPr/>
          </p:nvSpPr>
          <p:spPr>
            <a:xfrm>
              <a:off x="7280" y="5103"/>
              <a:ext cx="1100" cy="640"/>
            </a:xfrm>
            <a:prstGeom prst="rect">
              <a:avLst/>
            </a:prstGeom>
            <a:solidFill>
              <a:srgbClr val="FF0000">
                <a:alpha val="15000"/>
              </a:srgb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13" name="矩形 312">
              <a:extLst>
                <a:ext uri="{FF2B5EF4-FFF2-40B4-BE49-F238E27FC236}">
                  <a16:creationId xmlns:a16="http://schemas.microsoft.com/office/drawing/2014/main" id="{9978B4C7-315F-9EB0-B97E-0D52FE3A4F88}"/>
                </a:ext>
              </a:extLst>
            </p:cNvPr>
            <p:cNvSpPr/>
            <p:nvPr/>
          </p:nvSpPr>
          <p:spPr>
            <a:xfrm>
              <a:off x="6060" y="3413"/>
              <a:ext cx="1100" cy="640"/>
            </a:xfrm>
            <a:prstGeom prst="rect">
              <a:avLst/>
            </a:prstGeom>
            <a:solidFill>
              <a:schemeClr val="accent6">
                <a:lumMod val="75000"/>
                <a:alpha val="55000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14" name="矩形 313">
              <a:extLst>
                <a:ext uri="{FF2B5EF4-FFF2-40B4-BE49-F238E27FC236}">
                  <a16:creationId xmlns:a16="http://schemas.microsoft.com/office/drawing/2014/main" id="{4500466B-B8A6-0EDD-F8DB-B6008A0537C0}"/>
                </a:ext>
              </a:extLst>
            </p:cNvPr>
            <p:cNvSpPr/>
            <p:nvPr/>
          </p:nvSpPr>
          <p:spPr>
            <a:xfrm>
              <a:off x="6040" y="6823"/>
              <a:ext cx="1100" cy="640"/>
            </a:xfrm>
            <a:prstGeom prst="rect">
              <a:avLst/>
            </a:prstGeom>
            <a:solidFill>
              <a:schemeClr val="accent6">
                <a:lumMod val="75000"/>
                <a:alpha val="55000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15" name="矩形 314">
              <a:extLst>
                <a:ext uri="{FF2B5EF4-FFF2-40B4-BE49-F238E27FC236}">
                  <a16:creationId xmlns:a16="http://schemas.microsoft.com/office/drawing/2014/main" id="{0B5114CD-7FCA-6E4E-9EA2-5C5260138FE0}"/>
                </a:ext>
              </a:extLst>
            </p:cNvPr>
            <p:cNvSpPr/>
            <p:nvPr/>
          </p:nvSpPr>
          <p:spPr>
            <a:xfrm>
              <a:off x="6040" y="4243"/>
              <a:ext cx="1100" cy="640"/>
            </a:xfrm>
            <a:prstGeom prst="rect">
              <a:avLst/>
            </a:prstGeom>
            <a:solidFill>
              <a:schemeClr val="accent6">
                <a:lumMod val="75000"/>
                <a:alpha val="21000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16" name="矩形 315">
              <a:extLst>
                <a:ext uri="{FF2B5EF4-FFF2-40B4-BE49-F238E27FC236}">
                  <a16:creationId xmlns:a16="http://schemas.microsoft.com/office/drawing/2014/main" id="{B8F2BA9A-F4CF-716F-2FE1-E118C09AF1E3}"/>
                </a:ext>
              </a:extLst>
            </p:cNvPr>
            <p:cNvSpPr/>
            <p:nvPr/>
          </p:nvSpPr>
          <p:spPr>
            <a:xfrm>
              <a:off x="6060" y="5948"/>
              <a:ext cx="1100" cy="640"/>
            </a:xfrm>
            <a:prstGeom prst="rect">
              <a:avLst/>
            </a:prstGeom>
            <a:solidFill>
              <a:schemeClr val="accent6">
                <a:lumMod val="75000"/>
                <a:alpha val="21000"/>
              </a:schemeClr>
            </a:solidFill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</p:grpSp>
      <p:grpSp>
        <p:nvGrpSpPr>
          <p:cNvPr id="279" name="组合 278">
            <a:extLst>
              <a:ext uri="{FF2B5EF4-FFF2-40B4-BE49-F238E27FC236}">
                <a16:creationId xmlns:a16="http://schemas.microsoft.com/office/drawing/2014/main" id="{80CF07FE-5626-3C61-1BAA-A46EDC589CD7}"/>
              </a:ext>
            </a:extLst>
          </p:cNvPr>
          <p:cNvGrpSpPr/>
          <p:nvPr/>
        </p:nvGrpSpPr>
        <p:grpSpPr>
          <a:xfrm>
            <a:off x="5003862" y="5003686"/>
            <a:ext cx="1630847" cy="1511774"/>
            <a:chOff x="8599" y="1815"/>
            <a:chExt cx="9444" cy="9388"/>
          </a:xfrm>
        </p:grpSpPr>
        <p:sp>
          <p:nvSpPr>
            <p:cNvPr id="299" name="上箭头 270">
              <a:extLst>
                <a:ext uri="{FF2B5EF4-FFF2-40B4-BE49-F238E27FC236}">
                  <a16:creationId xmlns:a16="http://schemas.microsoft.com/office/drawing/2014/main" id="{2D4E0EA7-C6D7-F58E-681C-9251E704065C}"/>
                </a:ext>
              </a:extLst>
            </p:cNvPr>
            <p:cNvSpPr/>
            <p:nvPr/>
          </p:nvSpPr>
          <p:spPr>
            <a:xfrm rot="10800000">
              <a:off x="9310" y="8624"/>
              <a:ext cx="2398" cy="2579"/>
            </a:xfrm>
            <a:prstGeom prst="upArrow">
              <a:avLst>
                <a:gd name="adj1" fmla="val 22222"/>
                <a:gd name="adj2" fmla="val 50000"/>
              </a:avLst>
            </a:prstGeom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pic>
          <p:nvPicPr>
            <p:cNvPr id="300" name="图片 299" descr="b44c8a3367fae150ac45b78655820a62-removebg-preview">
              <a:extLst>
                <a:ext uri="{FF2B5EF4-FFF2-40B4-BE49-F238E27FC236}">
                  <a16:creationId xmlns:a16="http://schemas.microsoft.com/office/drawing/2014/main" id="{722689D2-7E5F-E948-58B4-AB6CA3271C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599" y="5587"/>
              <a:ext cx="7494" cy="5611"/>
            </a:xfrm>
            <a:prstGeom prst="rect">
              <a:avLst/>
            </a:prstGeom>
          </p:spPr>
        </p:pic>
        <p:sp>
          <p:nvSpPr>
            <p:cNvPr id="301" name="上箭头 272">
              <a:extLst>
                <a:ext uri="{FF2B5EF4-FFF2-40B4-BE49-F238E27FC236}">
                  <a16:creationId xmlns:a16="http://schemas.microsoft.com/office/drawing/2014/main" id="{2630C8AA-2398-4920-6E59-F196139CE2B9}"/>
                </a:ext>
              </a:extLst>
            </p:cNvPr>
            <p:cNvSpPr/>
            <p:nvPr/>
          </p:nvSpPr>
          <p:spPr>
            <a:xfrm>
              <a:off x="13212" y="6097"/>
              <a:ext cx="2398" cy="2579"/>
            </a:xfrm>
            <a:prstGeom prst="upArrow">
              <a:avLst>
                <a:gd name="adj1" fmla="val 22222"/>
                <a:gd name="adj2" fmla="val 50000"/>
              </a:avLst>
            </a:prstGeom>
            <a:scene3d>
              <a:camera prst="isometricOffAxis2Top"/>
              <a:lightRig rig="threePt" dir="t"/>
            </a:scene3d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sp>
          <p:nvSpPr>
            <p:cNvPr id="302" name="立方体 301">
              <a:extLst>
                <a:ext uri="{FF2B5EF4-FFF2-40B4-BE49-F238E27FC236}">
                  <a16:creationId xmlns:a16="http://schemas.microsoft.com/office/drawing/2014/main" id="{447B05D7-296B-B803-2068-9DFAC5D461AF}"/>
                </a:ext>
              </a:extLst>
            </p:cNvPr>
            <p:cNvSpPr/>
            <p:nvPr/>
          </p:nvSpPr>
          <p:spPr>
            <a:xfrm>
              <a:off x="16093" y="3936"/>
              <a:ext cx="1950" cy="1800"/>
            </a:xfrm>
            <a:prstGeom prst="cube">
              <a:avLst>
                <a:gd name="adj" fmla="val 28333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700"/>
            </a:p>
          </p:txBody>
        </p:sp>
        <p:cxnSp>
          <p:nvCxnSpPr>
            <p:cNvPr id="303" name="直接连接符 302">
              <a:extLst>
                <a:ext uri="{FF2B5EF4-FFF2-40B4-BE49-F238E27FC236}">
                  <a16:creationId xmlns:a16="http://schemas.microsoft.com/office/drawing/2014/main" id="{60EC63CE-55A3-A7C7-3423-A0D2EE8B55EE}"/>
                </a:ext>
              </a:extLst>
            </p:cNvPr>
            <p:cNvCxnSpPr/>
            <p:nvPr/>
          </p:nvCxnSpPr>
          <p:spPr>
            <a:xfrm flipH="1" flipV="1">
              <a:off x="16638" y="1815"/>
              <a:ext cx="30" cy="321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04" name="直接连接符 303">
              <a:extLst>
                <a:ext uri="{FF2B5EF4-FFF2-40B4-BE49-F238E27FC236}">
                  <a16:creationId xmlns:a16="http://schemas.microsoft.com/office/drawing/2014/main" id="{131B7BA2-CCC0-C246-8BE5-160D23B7A66E}"/>
                </a:ext>
              </a:extLst>
            </p:cNvPr>
            <p:cNvCxnSpPr/>
            <p:nvPr/>
          </p:nvCxnSpPr>
          <p:spPr>
            <a:xfrm flipH="1" flipV="1">
              <a:off x="13182" y="5025"/>
              <a:ext cx="30" cy="321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05" name="直接箭头连接符 304">
              <a:extLst>
                <a:ext uri="{FF2B5EF4-FFF2-40B4-BE49-F238E27FC236}">
                  <a16:creationId xmlns:a16="http://schemas.microsoft.com/office/drawing/2014/main" id="{58FD1BF7-C7A3-FEDD-967C-731E97FC832C}"/>
                </a:ext>
              </a:extLst>
            </p:cNvPr>
            <p:cNvCxnSpPr/>
            <p:nvPr/>
          </p:nvCxnSpPr>
          <p:spPr>
            <a:xfrm flipV="1">
              <a:off x="13248" y="5025"/>
              <a:ext cx="1200" cy="141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306" name="直接箭头连接符 305">
              <a:extLst>
                <a:ext uri="{FF2B5EF4-FFF2-40B4-BE49-F238E27FC236}">
                  <a16:creationId xmlns:a16="http://schemas.microsoft.com/office/drawing/2014/main" id="{71FF4E57-57B0-3AF2-88CA-302DB7D6AA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020" y="2405"/>
              <a:ext cx="1618" cy="163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07" name="文本框 306">
              <a:extLst>
                <a:ext uri="{FF2B5EF4-FFF2-40B4-BE49-F238E27FC236}">
                  <a16:creationId xmlns:a16="http://schemas.microsoft.com/office/drawing/2014/main" id="{495B66C7-9058-AE12-4751-F92E282036A2}"/>
                </a:ext>
              </a:extLst>
            </p:cNvPr>
            <p:cNvSpPr txBox="1"/>
            <p:nvPr/>
          </p:nvSpPr>
          <p:spPr>
            <a:xfrm>
              <a:off x="13056" y="3705"/>
              <a:ext cx="4232" cy="1433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solidFill>
                    <a:schemeClr val="accent1"/>
                  </a:solidFill>
                </a:rPr>
                <a:t>distance</a:t>
              </a:r>
            </a:p>
          </p:txBody>
        </p:sp>
      </p:grpSp>
      <p:pic>
        <p:nvPicPr>
          <p:cNvPr id="280" name="图片 279">
            <a:extLst>
              <a:ext uri="{FF2B5EF4-FFF2-40B4-BE49-F238E27FC236}">
                <a16:creationId xmlns:a16="http://schemas.microsoft.com/office/drawing/2014/main" id="{A0F35F92-CB5E-4C45-60BC-48E4FCB6DA2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22380" y="5624458"/>
            <a:ext cx="1118381" cy="747166"/>
          </a:xfrm>
          <a:prstGeom prst="rect">
            <a:avLst/>
          </a:prstGeom>
        </p:spPr>
      </p:pic>
      <p:pic>
        <p:nvPicPr>
          <p:cNvPr id="281" name="图片 280">
            <a:extLst>
              <a:ext uri="{FF2B5EF4-FFF2-40B4-BE49-F238E27FC236}">
                <a16:creationId xmlns:a16="http://schemas.microsoft.com/office/drawing/2014/main" id="{57FDAF71-930B-091C-2638-ECAC975ED75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9882" y="6266332"/>
            <a:ext cx="703887" cy="542611"/>
          </a:xfrm>
          <a:prstGeom prst="rect">
            <a:avLst/>
          </a:prstGeom>
        </p:spPr>
      </p:pic>
      <p:sp>
        <p:nvSpPr>
          <p:cNvPr id="282" name="右箭头 13">
            <a:extLst>
              <a:ext uri="{FF2B5EF4-FFF2-40B4-BE49-F238E27FC236}">
                <a16:creationId xmlns:a16="http://schemas.microsoft.com/office/drawing/2014/main" id="{89440DA5-9067-AE4D-E259-C9240945B230}"/>
              </a:ext>
            </a:extLst>
          </p:cNvPr>
          <p:cNvSpPr/>
          <p:nvPr/>
        </p:nvSpPr>
        <p:spPr>
          <a:xfrm>
            <a:off x="1266522" y="6450002"/>
            <a:ext cx="196158" cy="109599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00">
              <a:solidFill>
                <a:schemeClr val="tx2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3" name="文本框 282">
                <a:extLst>
                  <a:ext uri="{FF2B5EF4-FFF2-40B4-BE49-F238E27FC236}">
                    <a16:creationId xmlns:a16="http://schemas.microsoft.com/office/drawing/2014/main" id="{81330988-A9E2-C2BF-EDCC-2F4C48FCA6A9}"/>
                  </a:ext>
                </a:extLst>
              </p:cNvPr>
              <p:cNvSpPr txBox="1"/>
              <p:nvPr/>
            </p:nvSpPr>
            <p:spPr>
              <a:xfrm>
                <a:off x="1305280" y="6282051"/>
                <a:ext cx="1285686" cy="154816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800" b="0" i="1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𝐴𝑝𝑟𝑖𝑙𝑇𝑎𝑔</m:t>
                      </m:r>
                      <m:r>
                        <a:rPr lang="en-US" altLang="zh-CN" sz="800" b="0" i="1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_</m:t>
                      </m:r>
                      <m:r>
                        <a:rPr lang="en-US" altLang="zh-CN" sz="800" b="0" i="1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𝑑𝑖𝑠𝑡𝑎𝑛𝑐𝑒</m:t>
                      </m:r>
                    </m:oMath>
                  </m:oMathPara>
                </a14:m>
                <a:endParaRPr lang="en-US" altLang="zh-CN" sz="800" i="1" dirty="0">
                  <a:cs typeface="DejaVu Math TeX Gyre" panose="02000503000000000000" charset="0"/>
                </a:endParaRPr>
              </a:p>
            </p:txBody>
          </p:sp>
        </mc:Choice>
        <mc:Fallback xmlns="">
          <p:sp>
            <p:nvSpPr>
              <p:cNvPr id="283" name="文本框 282">
                <a:extLst>
                  <a:ext uri="{FF2B5EF4-FFF2-40B4-BE49-F238E27FC236}">
                    <a16:creationId xmlns:a16="http://schemas.microsoft.com/office/drawing/2014/main" id="{81330988-A9E2-C2BF-EDCC-2F4C48FCA6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280" y="6282051"/>
                <a:ext cx="1285686" cy="154816"/>
              </a:xfrm>
              <a:prstGeom prst="rect">
                <a:avLst/>
              </a:prstGeom>
              <a:blipFill>
                <a:blip r:embed="rId13"/>
                <a:stretch>
                  <a:fillRect b="-4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4" name="文本框 283">
                <a:extLst>
                  <a:ext uri="{FF2B5EF4-FFF2-40B4-BE49-F238E27FC236}">
                    <a16:creationId xmlns:a16="http://schemas.microsoft.com/office/drawing/2014/main" id="{C084BD06-ECFC-FCED-E300-3EF110ACE52D}"/>
                  </a:ext>
                </a:extLst>
              </p:cNvPr>
              <p:cNvSpPr txBox="1"/>
              <p:nvPr/>
            </p:nvSpPr>
            <p:spPr>
              <a:xfrm>
                <a:off x="1317554" y="6436867"/>
                <a:ext cx="1285686" cy="154816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800" b="0" i="1" smtClean="0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𝐶𝑎𝑚𝑒𝑟𝑎</m:t>
                      </m:r>
                      <m:r>
                        <a:rPr lang="en-US" altLang="zh-CN" sz="800" b="0" i="1" smtClean="0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_</m:t>
                      </m:r>
                      <m:r>
                        <a:rPr lang="en-US" altLang="zh-CN" sz="800" b="0" i="1" smtClean="0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𝑝𝑜𝑠𝑡</m:t>
                      </m:r>
                    </m:oMath>
                  </m:oMathPara>
                </a14:m>
                <a:endParaRPr lang="en-US" altLang="zh-CN" sz="800" i="1" dirty="0">
                  <a:cs typeface="DejaVu Math TeX Gyre" panose="02000503000000000000" charset="0"/>
                </a:endParaRPr>
              </a:p>
            </p:txBody>
          </p:sp>
        </mc:Choice>
        <mc:Fallback xmlns="">
          <p:sp>
            <p:nvSpPr>
              <p:cNvPr id="284" name="文本框 283">
                <a:extLst>
                  <a:ext uri="{FF2B5EF4-FFF2-40B4-BE49-F238E27FC236}">
                    <a16:creationId xmlns:a16="http://schemas.microsoft.com/office/drawing/2014/main" id="{C084BD06-ECFC-FCED-E300-3EF110ACE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554" y="6436867"/>
                <a:ext cx="1285686" cy="154816"/>
              </a:xfrm>
              <a:prstGeom prst="rect">
                <a:avLst/>
              </a:prstGeom>
              <a:blipFill>
                <a:blip r:embed="rId14"/>
                <a:stretch>
                  <a:fillRect b="-4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5" name="文本框 284">
                <a:extLst>
                  <a:ext uri="{FF2B5EF4-FFF2-40B4-BE49-F238E27FC236}">
                    <a16:creationId xmlns:a16="http://schemas.microsoft.com/office/drawing/2014/main" id="{4DAEB0CF-D7D8-FCE7-AE60-9EB4D2A8C606}"/>
                  </a:ext>
                </a:extLst>
              </p:cNvPr>
              <p:cNvSpPr txBox="1"/>
              <p:nvPr/>
            </p:nvSpPr>
            <p:spPr>
              <a:xfrm>
                <a:off x="1317554" y="6589530"/>
                <a:ext cx="1285686" cy="154816"/>
              </a:xfrm>
              <a:prstGeom prst="rect">
                <a:avLst/>
              </a:prstGeom>
              <a:noFill/>
            </p:spPr>
            <p:txBody>
              <a:bodyPr wrap="square" rtlCol="0" anchor="t">
                <a:no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800" b="0" i="1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𝐴𝑃𝑟𝑖𝑙𝑇𝑎𝑔</m:t>
                      </m:r>
                      <m:r>
                        <a:rPr lang="en-US" altLang="zh-CN" sz="800" b="0" i="1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_</m:t>
                      </m:r>
                      <m:r>
                        <a:rPr lang="en-US" altLang="zh-CN" sz="800" b="0" i="1">
                          <a:latin typeface="Cambria Math" panose="02040503050406030204" pitchFamily="18" charset="0"/>
                          <a:cs typeface="DejaVu Math TeX Gyre" panose="02000503000000000000" charset="0"/>
                        </a:rPr>
                        <m:t>𝑙𝑜𝑐𝑎𝑡𝑖𝑜𝑛</m:t>
                      </m:r>
                    </m:oMath>
                  </m:oMathPara>
                </a14:m>
                <a:endParaRPr lang="en-US" altLang="zh-CN" sz="800" i="1" dirty="0">
                  <a:cs typeface="DejaVu Math TeX Gyre" panose="02000503000000000000" charset="0"/>
                </a:endParaRPr>
              </a:p>
            </p:txBody>
          </p:sp>
        </mc:Choice>
        <mc:Fallback xmlns="">
          <p:sp>
            <p:nvSpPr>
              <p:cNvPr id="285" name="文本框 284">
                <a:extLst>
                  <a:ext uri="{FF2B5EF4-FFF2-40B4-BE49-F238E27FC236}">
                    <a16:creationId xmlns:a16="http://schemas.microsoft.com/office/drawing/2014/main" id="{4DAEB0CF-D7D8-FCE7-AE60-9EB4D2A8C6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7554" y="6589530"/>
                <a:ext cx="1285686" cy="154816"/>
              </a:xfrm>
              <a:prstGeom prst="rect">
                <a:avLst/>
              </a:prstGeom>
              <a:blipFill>
                <a:blip r:embed="rId15"/>
                <a:stretch>
                  <a:fillRect b="-44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6" name="矩形 285">
            <a:extLst>
              <a:ext uri="{FF2B5EF4-FFF2-40B4-BE49-F238E27FC236}">
                <a16:creationId xmlns:a16="http://schemas.microsoft.com/office/drawing/2014/main" id="{4396CE4F-A8D3-5668-8872-8566CF9921A3}"/>
              </a:ext>
            </a:extLst>
          </p:cNvPr>
          <p:cNvSpPr/>
          <p:nvPr/>
        </p:nvSpPr>
        <p:spPr>
          <a:xfrm>
            <a:off x="2963904" y="3407075"/>
            <a:ext cx="1671973" cy="1506391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tx2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00"/>
          </a:p>
        </p:txBody>
      </p:sp>
      <p:sp>
        <p:nvSpPr>
          <p:cNvPr id="287" name="矩形 286">
            <a:extLst>
              <a:ext uri="{FF2B5EF4-FFF2-40B4-BE49-F238E27FC236}">
                <a16:creationId xmlns:a16="http://schemas.microsoft.com/office/drawing/2014/main" id="{0D5ECD01-10B0-0D5B-F17C-481C31C53120}"/>
              </a:ext>
            </a:extLst>
          </p:cNvPr>
          <p:cNvSpPr/>
          <p:nvPr/>
        </p:nvSpPr>
        <p:spPr>
          <a:xfrm>
            <a:off x="2963904" y="4913466"/>
            <a:ext cx="1671973" cy="1570772"/>
          </a:xfrm>
          <a:prstGeom prst="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tx2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00"/>
          </a:p>
        </p:txBody>
      </p:sp>
      <p:sp>
        <p:nvSpPr>
          <p:cNvPr id="288" name="文本框 287">
            <a:extLst>
              <a:ext uri="{FF2B5EF4-FFF2-40B4-BE49-F238E27FC236}">
                <a16:creationId xmlns:a16="http://schemas.microsoft.com/office/drawing/2014/main" id="{EA13D1A7-8F0C-5786-1727-6173AF547DDD}"/>
              </a:ext>
            </a:extLst>
          </p:cNvPr>
          <p:cNvSpPr txBox="1"/>
          <p:nvPr/>
        </p:nvSpPr>
        <p:spPr>
          <a:xfrm>
            <a:off x="3006753" y="3468872"/>
            <a:ext cx="15520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Ca</a:t>
            </a:r>
            <a:r>
              <a:rPr lang="en-US" altLang="zh-CN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se</a:t>
            </a:r>
            <a:r>
              <a:rPr lang="en-US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1:</a:t>
            </a:r>
            <a:r>
              <a:rPr lang="en-US" altLang="zh-CN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without </a:t>
            </a:r>
            <a:r>
              <a:rPr lang="en-US" altLang="zh-CN" sz="800" dirty="0" err="1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AprilTag</a:t>
            </a:r>
            <a:endParaRPr lang="en-US" altLang="zh-CN" sz="800" dirty="0">
              <a:solidFill>
                <a:schemeClr val="tx2">
                  <a:lumMod val="50000"/>
                </a:schemeClr>
              </a:solidFill>
              <a:cs typeface="Ubuntu Mono" panose="020B0509030602030204" charset="0"/>
            </a:endParaRPr>
          </a:p>
        </p:txBody>
      </p:sp>
      <p:sp>
        <p:nvSpPr>
          <p:cNvPr id="289" name="文本框 288">
            <a:extLst>
              <a:ext uri="{FF2B5EF4-FFF2-40B4-BE49-F238E27FC236}">
                <a16:creationId xmlns:a16="http://schemas.microsoft.com/office/drawing/2014/main" id="{B9E5283D-1626-0E6A-79C4-7DE25EBE831A}"/>
              </a:ext>
            </a:extLst>
          </p:cNvPr>
          <p:cNvSpPr txBox="1"/>
          <p:nvPr/>
        </p:nvSpPr>
        <p:spPr>
          <a:xfrm>
            <a:off x="3100202" y="3675151"/>
            <a:ext cx="810902" cy="2790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800" dirty="0">
              <a:solidFill>
                <a:schemeClr val="tx2">
                  <a:lumMod val="50000"/>
                </a:schemeClr>
              </a:solidFill>
              <a:cs typeface="Ubuntu Mono" panose="020B0509030602030204" charset="0"/>
            </a:endParaRPr>
          </a:p>
        </p:txBody>
      </p:sp>
      <p:sp>
        <p:nvSpPr>
          <p:cNvPr id="290" name="文本框 289">
            <a:extLst>
              <a:ext uri="{FF2B5EF4-FFF2-40B4-BE49-F238E27FC236}">
                <a16:creationId xmlns:a16="http://schemas.microsoft.com/office/drawing/2014/main" id="{0C74BDA5-22F8-A381-9063-2369B1014470}"/>
              </a:ext>
            </a:extLst>
          </p:cNvPr>
          <p:cNvSpPr txBox="1"/>
          <p:nvPr/>
        </p:nvSpPr>
        <p:spPr>
          <a:xfrm>
            <a:off x="3023440" y="5434436"/>
            <a:ext cx="1256187" cy="15481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800" dirty="0" err="1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yolo_</a:t>
            </a:r>
            <a:r>
              <a:rPr lang="en-US" sz="800" dirty="0" err="1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  <a:sym typeface="+mn-ea"/>
              </a:rPr>
              <a:t>distance</a:t>
            </a:r>
            <a:r>
              <a:rPr lang="en-US" altLang="zh-CN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=2116</a:t>
            </a:r>
          </a:p>
        </p:txBody>
      </p:sp>
      <p:sp>
        <p:nvSpPr>
          <p:cNvPr id="291" name="文本框 290">
            <a:extLst>
              <a:ext uri="{FF2B5EF4-FFF2-40B4-BE49-F238E27FC236}">
                <a16:creationId xmlns:a16="http://schemas.microsoft.com/office/drawing/2014/main" id="{53C9C592-78CC-EF41-B94B-D5C90CE3F488}"/>
              </a:ext>
            </a:extLst>
          </p:cNvPr>
          <p:cNvSpPr txBox="1"/>
          <p:nvPr/>
        </p:nvSpPr>
        <p:spPr>
          <a:xfrm>
            <a:off x="3023440" y="5287822"/>
            <a:ext cx="1476170" cy="2790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800" dirty="0" err="1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Apriltag_distance</a:t>
            </a:r>
            <a:r>
              <a:rPr lang="en-US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=2100</a:t>
            </a:r>
            <a:endParaRPr lang="en-US" altLang="en-US" sz="800" dirty="0">
              <a:solidFill>
                <a:schemeClr val="tx2">
                  <a:lumMod val="50000"/>
                </a:schemeClr>
              </a:solidFill>
              <a:cs typeface="Ubuntu Mono" panose="020B0509030602030204" charset="0"/>
            </a:endParaRPr>
          </a:p>
        </p:txBody>
      </p:sp>
      <p:sp>
        <p:nvSpPr>
          <p:cNvPr id="292" name="文本框 291">
            <a:extLst>
              <a:ext uri="{FF2B5EF4-FFF2-40B4-BE49-F238E27FC236}">
                <a16:creationId xmlns:a16="http://schemas.microsoft.com/office/drawing/2014/main" id="{249AD905-9269-8357-8F18-263814703968}"/>
              </a:ext>
            </a:extLst>
          </p:cNvPr>
          <p:cNvSpPr txBox="1"/>
          <p:nvPr/>
        </p:nvSpPr>
        <p:spPr>
          <a:xfrm>
            <a:off x="3006753" y="5023495"/>
            <a:ext cx="14097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C</a:t>
            </a:r>
            <a:r>
              <a:rPr lang="en-US" altLang="zh-CN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ase</a:t>
            </a:r>
            <a:r>
              <a:rPr lang="en-US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2: </a:t>
            </a:r>
            <a:r>
              <a:rPr lang="en-US" altLang="zh-CN" sz="800" dirty="0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with </a:t>
            </a:r>
            <a:r>
              <a:rPr lang="en-US" altLang="zh-CN" sz="800" dirty="0" err="1">
                <a:solidFill>
                  <a:schemeClr val="tx2">
                    <a:lumMod val="50000"/>
                  </a:schemeClr>
                </a:solidFill>
                <a:cs typeface="Ubuntu Mono" panose="020B0509030602030204" charset="0"/>
              </a:rPr>
              <a:t>AprilTag</a:t>
            </a:r>
            <a:endParaRPr lang="en-US" altLang="zh-CN" sz="800" dirty="0">
              <a:solidFill>
                <a:schemeClr val="tx2">
                  <a:lumMod val="50000"/>
                </a:schemeClr>
              </a:solidFill>
              <a:cs typeface="Ubuntu Mono" panose="020B0509030602030204" charset="0"/>
            </a:endParaRPr>
          </a:p>
        </p:txBody>
      </p:sp>
      <p:sp>
        <p:nvSpPr>
          <p:cNvPr id="293" name="文本框 292">
            <a:extLst>
              <a:ext uri="{FF2B5EF4-FFF2-40B4-BE49-F238E27FC236}">
                <a16:creationId xmlns:a16="http://schemas.microsoft.com/office/drawing/2014/main" id="{96A0634E-FBA5-9929-519D-2F36287DDC1F}"/>
              </a:ext>
            </a:extLst>
          </p:cNvPr>
          <p:cNvSpPr txBox="1"/>
          <p:nvPr/>
        </p:nvSpPr>
        <p:spPr>
          <a:xfrm>
            <a:off x="3100202" y="5229773"/>
            <a:ext cx="810902" cy="27905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800" dirty="0">
              <a:solidFill>
                <a:schemeClr val="tx2">
                  <a:lumMod val="50000"/>
                </a:schemeClr>
              </a:solidFill>
              <a:cs typeface="Ubuntu Mono" panose="020B0509030602030204" charset="0"/>
            </a:endParaRPr>
          </a:p>
        </p:txBody>
      </p:sp>
      <p:pic>
        <p:nvPicPr>
          <p:cNvPr id="294" name="图片 293" descr="图dada片2-removebg-preview">
            <a:extLst>
              <a:ext uri="{FF2B5EF4-FFF2-40B4-BE49-F238E27FC236}">
                <a16:creationId xmlns:a16="http://schemas.microsoft.com/office/drawing/2014/main" id="{9D3BFEAD-3B0D-CCF3-1A80-48AE8BC082F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49311" y="3873420"/>
            <a:ext cx="111106" cy="106800"/>
          </a:xfrm>
          <a:prstGeom prst="rect">
            <a:avLst/>
          </a:prstGeom>
        </p:spPr>
      </p:pic>
      <p:sp>
        <p:nvSpPr>
          <p:cNvPr id="295" name="乘号 294">
            <a:extLst>
              <a:ext uri="{FF2B5EF4-FFF2-40B4-BE49-F238E27FC236}">
                <a16:creationId xmlns:a16="http://schemas.microsoft.com/office/drawing/2014/main" id="{D88878CB-A211-E727-DB71-722500D3EA00}"/>
              </a:ext>
            </a:extLst>
          </p:cNvPr>
          <p:cNvSpPr/>
          <p:nvPr/>
        </p:nvSpPr>
        <p:spPr>
          <a:xfrm>
            <a:off x="4183917" y="3633507"/>
            <a:ext cx="240514" cy="242237"/>
          </a:xfrm>
          <a:prstGeom prst="mathMultiply">
            <a:avLst>
              <a:gd name="adj1" fmla="val 132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"/>
          </a:p>
        </p:txBody>
      </p:sp>
      <p:sp>
        <p:nvSpPr>
          <p:cNvPr id="296" name="乘号 295">
            <a:extLst>
              <a:ext uri="{FF2B5EF4-FFF2-40B4-BE49-F238E27FC236}">
                <a16:creationId xmlns:a16="http://schemas.microsoft.com/office/drawing/2014/main" id="{354AA663-B0A2-CBE0-BE2E-5793312B9987}"/>
              </a:ext>
            </a:extLst>
          </p:cNvPr>
          <p:cNvSpPr/>
          <p:nvPr/>
        </p:nvSpPr>
        <p:spPr>
          <a:xfrm>
            <a:off x="4237879" y="5403465"/>
            <a:ext cx="240514" cy="242237"/>
          </a:xfrm>
          <a:prstGeom prst="mathMultiply">
            <a:avLst>
              <a:gd name="adj1" fmla="val 13268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600"/>
          </a:p>
        </p:txBody>
      </p:sp>
      <p:pic>
        <p:nvPicPr>
          <p:cNvPr id="297" name="图片 296" descr="图dada片2-removebg-preview">
            <a:extLst>
              <a:ext uri="{FF2B5EF4-FFF2-40B4-BE49-F238E27FC236}">
                <a16:creationId xmlns:a16="http://schemas.microsoft.com/office/drawing/2014/main" id="{5013AE19-1661-E62B-EA15-DEEC8BFE5E5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13325" y="5308058"/>
            <a:ext cx="111106" cy="106800"/>
          </a:xfrm>
          <a:prstGeom prst="rect">
            <a:avLst/>
          </a:prstGeom>
        </p:spPr>
      </p:pic>
      <p:sp>
        <p:nvSpPr>
          <p:cNvPr id="298" name="右箭头 85">
            <a:extLst>
              <a:ext uri="{FF2B5EF4-FFF2-40B4-BE49-F238E27FC236}">
                <a16:creationId xmlns:a16="http://schemas.microsoft.com/office/drawing/2014/main" id="{5EF06B96-59A5-4810-52BD-E0D9B9670AF3}"/>
              </a:ext>
            </a:extLst>
          </p:cNvPr>
          <p:cNvSpPr/>
          <p:nvPr/>
        </p:nvSpPr>
        <p:spPr>
          <a:xfrm>
            <a:off x="4746122" y="4841548"/>
            <a:ext cx="196158" cy="109599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70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54CE0D0-49A0-4AA4-A6D0-F8170E1E9BD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23148" y="1966207"/>
            <a:ext cx="2633498" cy="20248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76776" y="1114393"/>
            <a:ext cx="3062536" cy="369535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23" name="文本框 422"/>
          <p:cNvSpPr txBox="1"/>
          <p:nvPr/>
        </p:nvSpPr>
        <p:spPr>
          <a:xfrm>
            <a:off x="899795" y="2995295"/>
            <a:ext cx="617537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  <a:sym typeface="+mn-lt"/>
              </a:rPr>
              <a:t>Dynamic </a:t>
            </a:r>
          </a:p>
          <a:p>
            <a:pPr defTabSz="457200"/>
            <a:r>
              <a:rPr lang="en-US" altLang="zh-CN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  <a:sym typeface="+mn-lt"/>
              </a:rPr>
              <a:t>Obstacle Avoidance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17861" y="1719620"/>
            <a:ext cx="542064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altLang="zh-CN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  <a:sym typeface="+mn-lt"/>
              </a:rPr>
              <a:t>PART 03</a:t>
            </a:r>
            <a:endParaRPr lang="zh-CN" altLang="en-US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20000"/>
                  </a:srgbClr>
                </a:outerShdw>
              </a:effectLst>
              <a:cs typeface="+mn-ea"/>
              <a:sym typeface="+mn-lt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042416" y="2610230"/>
            <a:ext cx="548640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矩形 87">
            <a:extLst>
              <a:ext uri="{FF2B5EF4-FFF2-40B4-BE49-F238E27FC236}">
                <a16:creationId xmlns:a16="http://schemas.microsoft.com/office/drawing/2014/main" id="{7CDAB76F-2608-B959-46EC-BFA196B48F58}"/>
              </a:ext>
            </a:extLst>
          </p:cNvPr>
          <p:cNvSpPr/>
          <p:nvPr/>
        </p:nvSpPr>
        <p:spPr>
          <a:xfrm>
            <a:off x="6047291" y="2605655"/>
            <a:ext cx="5785485" cy="1576137"/>
          </a:xfrm>
          <a:prstGeom prst="rect">
            <a:avLst/>
          </a:prstGeom>
          <a:solidFill>
            <a:srgbClr val="ECECE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87" name="矩形 86">
            <a:extLst>
              <a:ext uri="{FF2B5EF4-FFF2-40B4-BE49-F238E27FC236}">
                <a16:creationId xmlns:a16="http://schemas.microsoft.com/office/drawing/2014/main" id="{28140EEA-3FB1-75E1-BB4E-D89CFB4E5B2E}"/>
              </a:ext>
            </a:extLst>
          </p:cNvPr>
          <p:cNvSpPr/>
          <p:nvPr/>
        </p:nvSpPr>
        <p:spPr>
          <a:xfrm>
            <a:off x="294635" y="3887127"/>
            <a:ext cx="5296349" cy="2924567"/>
          </a:xfrm>
          <a:prstGeom prst="rect">
            <a:avLst/>
          </a:prstGeom>
          <a:solidFill>
            <a:srgbClr val="ECECEC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94" name="MH_SubTitle_1"/>
          <p:cNvSpPr/>
          <p:nvPr>
            <p:custDataLst>
              <p:tags r:id="rId1"/>
            </p:custDataLst>
          </p:nvPr>
        </p:nvSpPr>
        <p:spPr>
          <a:xfrm>
            <a:off x="9274810" y="579755"/>
            <a:ext cx="2408555" cy="41529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altLang="zh-CN" b="1" dirty="0">
                <a:solidFill>
                  <a:prstClr val="white"/>
                </a:solidFill>
                <a:cs typeface="+mn-ea"/>
                <a:sym typeface="+mn-lt"/>
              </a:rPr>
              <a:t>Aprilta</a:t>
            </a:r>
            <a:r>
              <a:rPr lang="zh-CN" altLang="en-US" b="1" dirty="0">
                <a:solidFill>
                  <a:prstClr val="white"/>
                </a:solidFill>
                <a:cs typeface="+mn-ea"/>
                <a:sym typeface="+mn-lt"/>
              </a:rPr>
              <a:t>特点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290199" y="120973"/>
            <a:ext cx="5318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000" b="1" dirty="0" err="1">
                <a:solidFill>
                  <a:prstClr val="black"/>
                </a:solidFill>
                <a:cs typeface="+mn-ea"/>
                <a:sym typeface="+mn-lt"/>
              </a:rPr>
              <a:t>DepthAnything</a:t>
            </a:r>
            <a:r>
              <a:rPr lang="en-US" sz="2000" b="1" dirty="0">
                <a:solidFill>
                  <a:prstClr val="black"/>
                </a:solidFill>
                <a:cs typeface="+mn-ea"/>
                <a:sym typeface="+mn-lt"/>
              </a:rPr>
              <a:t> &amp; Sobel operator</a:t>
            </a:r>
            <a:endParaRPr lang="zh-CN" altLang="en-US" sz="20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28856" y="704254"/>
            <a:ext cx="5318756" cy="995660"/>
            <a:chOff x="5994401" y="1901864"/>
            <a:chExt cx="5318756" cy="995660"/>
          </a:xfrm>
        </p:grpSpPr>
        <p:sp>
          <p:nvSpPr>
            <p:cNvPr id="12" name="ValueBack1"/>
            <p:cNvSpPr/>
            <p:nvPr/>
          </p:nvSpPr>
          <p:spPr>
            <a:xfrm>
              <a:off x="6096000" y="2000042"/>
              <a:ext cx="698865" cy="224852"/>
            </a:xfrm>
            <a:prstGeom prst="rect">
              <a:avLst/>
            </a:prstGeom>
            <a:solidFill>
              <a:schemeClr val="dk1">
                <a:lumMod val="10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1400" dirty="0">
                  <a:solidFill>
                    <a:prstClr val="white"/>
                  </a:solidFill>
                  <a:cs typeface="+mn-ea"/>
                  <a:sym typeface="+mn-lt"/>
                </a:rPr>
                <a:t>01</a:t>
              </a:r>
            </a:p>
          </p:txBody>
        </p:sp>
        <p:sp>
          <p:nvSpPr>
            <p:cNvPr id="13" name="ValueBack1"/>
            <p:cNvSpPr/>
            <p:nvPr/>
          </p:nvSpPr>
          <p:spPr>
            <a:xfrm rot="5400000">
              <a:off x="6754206" y="2097950"/>
              <a:ext cx="115203" cy="99313"/>
            </a:xfrm>
            <a:prstGeom prst="triangle">
              <a:avLst/>
            </a:prstGeom>
            <a:solidFill>
              <a:schemeClr val="dk1">
                <a:lumMod val="10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5994401" y="2374304"/>
              <a:ext cx="53187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defTabSz="457200">
                <a:buClrTx/>
                <a:buSzTx/>
                <a:buFontTx/>
              </a:pPr>
              <a:r>
                <a: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  <a:sym typeface="+mn-lt"/>
                </a:rPr>
                <a:t>Depth Anything serves as a substitute for depth sensing hardware. Depth values are normalized to the range 0-255</a:t>
              </a:r>
              <a:endParaRPr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6947536" y="1901864"/>
              <a:ext cx="3012440" cy="418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lnSpc>
                  <a:spcPct val="150000"/>
                </a:lnSpc>
              </a:pPr>
              <a:r>
                <a:rPr lang="en-US" sz="1600" b="1" dirty="0">
                  <a:solidFill>
                    <a:prstClr val="black"/>
                  </a:solidFill>
                  <a:cs typeface="+mn-ea"/>
                  <a:sym typeface="+mn-lt"/>
                </a:rPr>
                <a:t>Depth Map Creation</a:t>
              </a:r>
              <a:endParaRPr lang="zh-CN" altLang="en-US" sz="1600" b="1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003826" y="258347"/>
            <a:ext cx="5785485" cy="1131729"/>
            <a:chOff x="5994401" y="1901864"/>
            <a:chExt cx="5785485" cy="1131729"/>
          </a:xfrm>
        </p:grpSpPr>
        <p:sp>
          <p:nvSpPr>
            <p:cNvPr id="27" name="ValueBack1"/>
            <p:cNvSpPr/>
            <p:nvPr/>
          </p:nvSpPr>
          <p:spPr>
            <a:xfrm>
              <a:off x="6096000" y="2000042"/>
              <a:ext cx="698865" cy="224852"/>
            </a:xfrm>
            <a:prstGeom prst="rect">
              <a:avLst/>
            </a:prstGeom>
            <a:solidFill>
              <a:schemeClr val="dk1">
                <a:lumMod val="10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>
                <a:defRPr/>
              </a:pPr>
              <a:r>
                <a:rPr lang="en-US" altLang="zh-CN" sz="1400" dirty="0">
                  <a:solidFill>
                    <a:prstClr val="white"/>
                  </a:solidFill>
                  <a:cs typeface="+mn-ea"/>
                  <a:sym typeface="+mn-lt"/>
                </a:rPr>
                <a:t>02</a:t>
              </a:r>
            </a:p>
          </p:txBody>
        </p:sp>
        <p:sp>
          <p:nvSpPr>
            <p:cNvPr id="28" name="ValueBack1"/>
            <p:cNvSpPr/>
            <p:nvPr/>
          </p:nvSpPr>
          <p:spPr>
            <a:xfrm rot="5400000">
              <a:off x="6754206" y="2097950"/>
              <a:ext cx="115203" cy="99313"/>
            </a:xfrm>
            <a:prstGeom prst="triangle">
              <a:avLst/>
            </a:prstGeom>
            <a:solidFill>
              <a:schemeClr val="dk1">
                <a:lumMod val="10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457200"/>
              <a:endParaRPr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5994401" y="2294929"/>
              <a:ext cx="578548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en-US" altLang="zh-CN" sz="1400" dirty="0"/>
                <a:t>“Ground” depth maps show </a:t>
              </a:r>
              <a:r>
                <a:rPr lang="en-US" altLang="zh-CN" sz="1400" b="1" dirty="0"/>
                <a:t>linear variation </a:t>
              </a:r>
              <a:r>
                <a:rPr lang="en-US" altLang="zh-CN" sz="1400" dirty="0"/>
                <a:t>with distance (left). Horizontal slicing reveals that most areas have minimal gradient change, while </a:t>
              </a:r>
              <a:r>
                <a:rPr lang="en-US" altLang="zh-CN" sz="1400" b="1" dirty="0"/>
                <a:t>significant changes indicate obstacles</a:t>
              </a:r>
              <a:r>
                <a:rPr lang="en-US" altLang="zh-CN" sz="1400" dirty="0"/>
                <a:t> (right).</a:t>
              </a:r>
              <a:endParaRPr sz="14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6947536" y="1901864"/>
              <a:ext cx="3753048" cy="4181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lnSpc>
                  <a:spcPct val="150000"/>
                </a:lnSpc>
              </a:pPr>
              <a:r>
                <a:rPr lang="en-US" altLang="zh-CN" sz="1600" b="1" dirty="0">
                  <a:solidFill>
                    <a:prstClr val="black"/>
                  </a:solidFill>
                  <a:cs typeface="+mn-ea"/>
                  <a:sym typeface="+mn-lt"/>
                </a:rPr>
                <a:t>Sobel operator obstacle detection</a:t>
              </a:r>
              <a:endParaRPr lang="zh-CN" sz="1600" b="1" dirty="0">
                <a:solidFill>
                  <a:prstClr val="black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 rot="9060000">
            <a:off x="4115435" y="597535"/>
            <a:ext cx="3138805" cy="5685155"/>
            <a:chOff x="7373125" y="18288"/>
            <a:chExt cx="1624571" cy="2991972"/>
          </a:xfrm>
        </p:grpSpPr>
        <p:cxnSp>
          <p:nvCxnSpPr>
            <p:cNvPr id="22" name="直接连接符 21"/>
            <p:cNvCxnSpPr/>
            <p:nvPr/>
          </p:nvCxnSpPr>
          <p:spPr>
            <a:xfrm flipH="1">
              <a:off x="7498080" y="18288"/>
              <a:ext cx="1499616" cy="27432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>
              <a:off x="7373125" y="2620014"/>
              <a:ext cx="213334" cy="390246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文本框 2"/>
          <p:cNvSpPr txBox="1"/>
          <p:nvPr/>
        </p:nvSpPr>
        <p:spPr>
          <a:xfrm>
            <a:off x="392753" y="3928586"/>
            <a:ext cx="526224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CN" sz="1400" dirty="0"/>
              <a:t>Employs knowledge distillation: </a:t>
            </a:r>
            <a:r>
              <a:rPr lang="en-US" altLang="zh-CN" sz="1400" b="1" dirty="0"/>
              <a:t>a teacher model </a:t>
            </a:r>
            <a:r>
              <a:rPr lang="en-US" altLang="zh-CN" sz="1400" dirty="0"/>
              <a:t>trained on large labeled datasets guides </a:t>
            </a:r>
            <a:r>
              <a:rPr lang="en-US" altLang="zh-CN" sz="1400" b="1" dirty="0"/>
              <a:t>a smaller student model </a:t>
            </a:r>
            <a:r>
              <a:rPr lang="en-US" altLang="zh-CN" sz="1400" dirty="0"/>
              <a:t>to achieve the same task with minimal accuracy loss.</a:t>
            </a:r>
            <a:endParaRPr lang="zh-CN" altLang="en-US" sz="1400" dirty="0">
              <a:solidFill>
                <a:schemeClr val="tx1">
                  <a:lumMod val="85000"/>
                  <a:lumOff val="15000"/>
                </a:schemeClr>
              </a:solidFill>
              <a:cs typeface="+mn-ea"/>
            </a:endParaRPr>
          </a:p>
        </p:txBody>
      </p:sp>
      <p:pic>
        <p:nvPicPr>
          <p:cNvPr id="56" name="图片 56" descr="图片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0" y="1388745"/>
            <a:ext cx="4023995" cy="117792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105525" y="2602230"/>
            <a:ext cx="56845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CN" sz="1400" dirty="0"/>
              <a:t>Sobel is a </a:t>
            </a:r>
            <a:r>
              <a:rPr lang="en-US" altLang="zh-CN" sz="1400" b="1" dirty="0"/>
              <a:t>gradient-based</a:t>
            </a:r>
            <a:r>
              <a:rPr lang="en-US" altLang="zh-CN" sz="1400" dirty="0"/>
              <a:t> edge detector using X and Y directional gradients. Here, only the horizontal filter is applied.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105525" y="4255135"/>
            <a:ext cx="63372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en-US" altLang="zh-CN" sz="1400" dirty="0"/>
              <a:t>comparison between the depth map and obstacle detection map.</a:t>
            </a:r>
            <a:endParaRPr sz="1400" dirty="0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4F6D638D-A743-695D-AA72-01D5380DD4D2}"/>
              </a:ext>
            </a:extLst>
          </p:cNvPr>
          <p:cNvGrpSpPr/>
          <p:nvPr/>
        </p:nvGrpSpPr>
        <p:grpSpPr>
          <a:xfrm>
            <a:off x="848360" y="1717416"/>
            <a:ext cx="3997246" cy="2106950"/>
            <a:chOff x="-7087231" y="6986905"/>
            <a:chExt cx="7381240" cy="3890653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id="{37E699DE-9305-1276-80E0-2A5FD7A690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4506591" y="6987540"/>
              <a:ext cx="2192655" cy="164020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F6EECBC9-53F8-1878-AE42-FE1F6645A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4506591" y="8715375"/>
              <a:ext cx="2183130" cy="1638935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C02BD27-C474-D6A1-212E-884B29B809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7086596" y="6986905"/>
              <a:ext cx="2193290" cy="1640205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24AA0DD2-2CB0-99AD-1A97-51A2598FB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-7087231" y="8720455"/>
              <a:ext cx="2193925" cy="1639570"/>
            </a:xfrm>
            <a:prstGeom prst="rect">
              <a:avLst/>
            </a:prstGeom>
          </p:spPr>
        </p:pic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C7CAF628-DCEB-ECB7-D316-83CF08836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-1898646" y="6987540"/>
              <a:ext cx="2192655" cy="1639570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4D55679-5E76-73AF-C78D-5E61B5605C4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1908171" y="8714105"/>
              <a:ext cx="2198370" cy="1640205"/>
            </a:xfrm>
            <a:prstGeom prst="rect">
              <a:avLst/>
            </a:prstGeom>
          </p:spPr>
        </p:pic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AEF913B2-916E-3850-6C39-703C4EBDE91D}"/>
                </a:ext>
              </a:extLst>
            </p:cNvPr>
            <p:cNvSpPr txBox="1"/>
            <p:nvPr/>
          </p:nvSpPr>
          <p:spPr>
            <a:xfrm>
              <a:off x="-7049766" y="10417174"/>
              <a:ext cx="2200276" cy="454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dirty="0"/>
                <a:t>Test case 1</a:t>
              </a:r>
              <a:endParaRPr lang="zh-CN" altLang="en-US" sz="1000" dirty="0"/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365AB382-AAA0-05F3-66B8-1CDA487CDB87}"/>
                </a:ext>
              </a:extLst>
            </p:cNvPr>
            <p:cNvSpPr txBox="1"/>
            <p:nvPr/>
          </p:nvSpPr>
          <p:spPr>
            <a:xfrm>
              <a:off x="-4506591" y="10422891"/>
              <a:ext cx="2200276" cy="454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dirty="0"/>
                <a:t>Test case 2</a:t>
              </a:r>
              <a:endParaRPr lang="zh-CN" altLang="en-US" sz="1000" dirty="0"/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C10791A3-046D-A8F0-EFAA-0E301EC3E73A}"/>
                </a:ext>
              </a:extLst>
            </p:cNvPr>
            <p:cNvSpPr txBox="1"/>
            <p:nvPr/>
          </p:nvSpPr>
          <p:spPr>
            <a:xfrm>
              <a:off x="-1910076" y="10422256"/>
              <a:ext cx="2200276" cy="454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dirty="0"/>
                <a:t>Test case 3</a:t>
              </a:r>
              <a:endParaRPr lang="zh-CN" altLang="en-US" sz="1000" dirty="0"/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2EDB2847-965F-F3F4-13E3-3B71D8F84690}"/>
              </a:ext>
            </a:extLst>
          </p:cNvPr>
          <p:cNvGrpSpPr/>
          <p:nvPr/>
        </p:nvGrpSpPr>
        <p:grpSpPr>
          <a:xfrm>
            <a:off x="780091" y="4666775"/>
            <a:ext cx="4305108" cy="2078243"/>
            <a:chOff x="1091" y="33"/>
            <a:chExt cx="13603" cy="7790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73B37102-00B9-1BFF-2B9A-C9EDD89B4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91" y="1070"/>
              <a:ext cx="2845" cy="1891"/>
            </a:xfrm>
            <a:prstGeom prst="rect">
              <a:avLst/>
            </a:prstGeom>
            <a:scene3d>
              <a:camera prst="isometricOffAxis2Right"/>
              <a:lightRig rig="threePt" dir="t"/>
            </a:scene3d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2D782428-FB2C-7393-FBE3-083121325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259" y="1300"/>
              <a:ext cx="2846" cy="1891"/>
            </a:xfrm>
            <a:prstGeom prst="rect">
              <a:avLst/>
            </a:prstGeom>
            <a:scene3d>
              <a:camera prst="isometricOffAxis2Right"/>
              <a:lightRig rig="threePt" dir="t"/>
            </a:scene3d>
          </p:spPr>
        </p:pic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D9D2393C-9768-09F1-08A0-546E1E2D1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509" y="1480"/>
              <a:ext cx="2845" cy="1891"/>
            </a:xfrm>
            <a:prstGeom prst="rect">
              <a:avLst/>
            </a:prstGeom>
            <a:scene3d>
              <a:camera prst="isometricOffAxis2Right"/>
              <a:lightRig rig="threePt" dir="t"/>
            </a:scene3d>
          </p:spPr>
        </p:pic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5662EF42-34F0-4763-BE3A-B6845577A16B}"/>
                </a:ext>
              </a:extLst>
            </p:cNvPr>
            <p:cNvSpPr txBox="1"/>
            <p:nvPr/>
          </p:nvSpPr>
          <p:spPr>
            <a:xfrm>
              <a:off x="1597" y="33"/>
              <a:ext cx="3053" cy="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 dirty="0">
                  <a:latin typeface="Ubuntu Mono" panose="020B0509030602030204" charset="0"/>
                </a:rPr>
                <a:t>LiDAR dataset</a:t>
              </a:r>
              <a:endParaRPr lang="zh-CN" altLang="en-US" sz="900" dirty="0">
                <a:latin typeface="Ubuntu Mono" panose="020B0509030602030204" charset="0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1019FC1E-B3D7-7CE8-A652-717362276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443" y="1158"/>
              <a:ext cx="2731" cy="1770"/>
            </a:xfrm>
            <a:prstGeom prst="rect">
              <a:avLst/>
            </a:prstGeom>
            <a:scene3d>
              <a:camera prst="isometricOffAxis2Right"/>
              <a:lightRig rig="threePt" dir="t"/>
            </a:scene3d>
          </p:spPr>
        </p:pic>
        <p:sp>
          <p:nvSpPr>
            <p:cNvPr id="38" name="棱台 10">
              <a:extLst>
                <a:ext uri="{FF2B5EF4-FFF2-40B4-BE49-F238E27FC236}">
                  <a16:creationId xmlns:a16="http://schemas.microsoft.com/office/drawing/2014/main" id="{6F1119EB-3E94-BEB4-7994-07C0F2C7920B}"/>
                </a:ext>
              </a:extLst>
            </p:cNvPr>
            <p:cNvSpPr/>
            <p:nvPr/>
          </p:nvSpPr>
          <p:spPr>
            <a:xfrm>
              <a:off x="5988" y="1480"/>
              <a:ext cx="1327" cy="1360"/>
            </a:xfrm>
            <a:prstGeom prst="bevel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"/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CF7BBA22-B996-BE3E-C2AD-DA92CC7820BB}"/>
                </a:ext>
              </a:extLst>
            </p:cNvPr>
            <p:cNvSpPr txBox="1"/>
            <p:nvPr/>
          </p:nvSpPr>
          <p:spPr>
            <a:xfrm>
              <a:off x="6314" y="1709"/>
              <a:ext cx="427" cy="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/>
                <a:t>T</a:t>
              </a: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295D9A7F-C059-B831-63A4-A4310EF9C428}"/>
                </a:ext>
              </a:extLst>
            </p:cNvPr>
            <p:cNvSpPr txBox="1"/>
            <p:nvPr/>
          </p:nvSpPr>
          <p:spPr>
            <a:xfrm>
              <a:off x="5195" y="812"/>
              <a:ext cx="3623" cy="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Ubuntu Mono" panose="020B0509030602030204" charset="0"/>
                  <a:cs typeface="Ubuntu Mono" panose="020B0509030602030204" charset="0"/>
                </a:rPr>
                <a:t>Teacher model</a:t>
              </a:r>
              <a:r>
                <a:rPr lang="zh-CN" altLang="en-US" sz="800" dirty="0">
                  <a:latin typeface="Ubuntu Mono" panose="020B0509030602030204" charset="0"/>
                  <a:cs typeface="Ubuntu Mono" panose="020B0509030602030204" charset="0"/>
                </a:rPr>
                <a:t>（</a:t>
              </a:r>
              <a:r>
                <a:rPr lang="en-US" altLang="zh-CN" sz="800" dirty="0">
                  <a:latin typeface="Ubuntu Mono" panose="020B0509030602030204" charset="0"/>
                  <a:cs typeface="Ubuntu Mono" panose="020B0509030602030204" charset="0"/>
                </a:rPr>
                <a:t>T</a:t>
              </a:r>
              <a:r>
                <a:rPr lang="zh-CN" altLang="en-US" sz="800" dirty="0">
                  <a:latin typeface="Ubuntu Mono" panose="020B0509030602030204" charset="0"/>
                  <a:cs typeface="Ubuntu Mono" panose="020B0509030602030204" charset="0"/>
                </a:rPr>
                <a:t>）</a:t>
              </a:r>
            </a:p>
          </p:txBody>
        </p: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9EA3FFE4-70E4-7821-104B-623CBB01F70E}"/>
                </a:ext>
              </a:extLst>
            </p:cNvPr>
            <p:cNvGrpSpPr/>
            <p:nvPr/>
          </p:nvGrpSpPr>
          <p:grpSpPr>
            <a:xfrm>
              <a:off x="3826" y="1810"/>
              <a:ext cx="1565" cy="870"/>
              <a:chOff x="3826" y="1810"/>
              <a:chExt cx="1565" cy="870"/>
            </a:xfrm>
          </p:grpSpPr>
          <p:sp>
            <p:nvSpPr>
              <p:cNvPr id="74" name="右箭头 8">
                <a:extLst>
                  <a:ext uri="{FF2B5EF4-FFF2-40B4-BE49-F238E27FC236}">
                    <a16:creationId xmlns:a16="http://schemas.microsoft.com/office/drawing/2014/main" id="{D45C8927-B835-B13E-217C-AE5CF5245B60}"/>
                  </a:ext>
                </a:extLst>
              </p:cNvPr>
              <p:cNvSpPr/>
              <p:nvPr/>
            </p:nvSpPr>
            <p:spPr>
              <a:xfrm>
                <a:off x="3826" y="1810"/>
                <a:ext cx="1565" cy="870"/>
              </a:xfrm>
              <a:prstGeom prst="rightArrow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600"/>
              </a:p>
            </p:txBody>
          </p:sp>
          <p:sp>
            <p:nvSpPr>
              <p:cNvPr id="75" name="文本框 74">
                <a:extLst>
                  <a:ext uri="{FF2B5EF4-FFF2-40B4-BE49-F238E27FC236}">
                    <a16:creationId xmlns:a16="http://schemas.microsoft.com/office/drawing/2014/main" id="{23F77EEC-B3AD-848C-3CA8-20AFA89D61AF}"/>
                  </a:ext>
                </a:extLst>
              </p:cNvPr>
              <p:cNvSpPr txBox="1"/>
              <p:nvPr/>
            </p:nvSpPr>
            <p:spPr>
              <a:xfrm>
                <a:off x="3862" y="1935"/>
                <a:ext cx="1497" cy="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/>
                  <a:t>Train</a:t>
                </a:r>
                <a:endParaRPr lang="zh-CN" altLang="en-US" sz="600" dirty="0"/>
              </a:p>
            </p:txBody>
          </p:sp>
        </p:grpSp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BF813034-7ED8-1DA4-680F-A6D1F10D45D1}"/>
                </a:ext>
              </a:extLst>
            </p:cNvPr>
            <p:cNvGrpSpPr/>
            <p:nvPr/>
          </p:nvGrpSpPr>
          <p:grpSpPr>
            <a:xfrm>
              <a:off x="7893" y="1810"/>
              <a:ext cx="1778" cy="870"/>
              <a:chOff x="3740" y="1810"/>
              <a:chExt cx="1778" cy="870"/>
            </a:xfrm>
          </p:grpSpPr>
          <p:sp>
            <p:nvSpPr>
              <p:cNvPr id="72" name="右箭头 18">
                <a:extLst>
                  <a:ext uri="{FF2B5EF4-FFF2-40B4-BE49-F238E27FC236}">
                    <a16:creationId xmlns:a16="http://schemas.microsoft.com/office/drawing/2014/main" id="{3D6642B1-3360-C244-8FB2-4837123EE9DB}"/>
                  </a:ext>
                </a:extLst>
              </p:cNvPr>
              <p:cNvSpPr/>
              <p:nvPr/>
            </p:nvSpPr>
            <p:spPr>
              <a:xfrm>
                <a:off x="3826" y="1810"/>
                <a:ext cx="1565" cy="870"/>
              </a:xfrm>
              <a:prstGeom prst="rightArrow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600"/>
              </a:p>
            </p:txBody>
          </p:sp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E8DDC479-B434-4CEE-BC96-8D77793B7654}"/>
                  </a:ext>
                </a:extLst>
              </p:cNvPr>
              <p:cNvSpPr txBox="1"/>
              <p:nvPr/>
            </p:nvSpPr>
            <p:spPr>
              <a:xfrm>
                <a:off x="3740" y="1916"/>
                <a:ext cx="1778" cy="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/>
                  <a:t>inference</a:t>
                </a:r>
                <a:endParaRPr lang="zh-CN" altLang="en-US" sz="600" dirty="0"/>
              </a:p>
            </p:txBody>
          </p:sp>
        </p:grpSp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AF1B7BA2-318E-6F15-01EB-8BFEE9F25FC9}"/>
                </a:ext>
              </a:extLst>
            </p:cNvPr>
            <p:cNvGrpSpPr/>
            <p:nvPr/>
          </p:nvGrpSpPr>
          <p:grpSpPr>
            <a:xfrm>
              <a:off x="9668" y="1398"/>
              <a:ext cx="2929" cy="1973"/>
              <a:chOff x="8918" y="1337"/>
              <a:chExt cx="2929" cy="1973"/>
            </a:xfrm>
          </p:grpSpPr>
          <p:pic>
            <p:nvPicPr>
              <p:cNvPr id="70" name="图片 69">
                <a:extLst>
                  <a:ext uri="{FF2B5EF4-FFF2-40B4-BE49-F238E27FC236}">
                    <a16:creationId xmlns:a16="http://schemas.microsoft.com/office/drawing/2014/main" id="{DF7BC7BC-452F-F586-911A-85EFE34C69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918" y="1337"/>
                <a:ext cx="2731" cy="1771"/>
              </a:xfrm>
              <a:prstGeom prst="rect">
                <a:avLst/>
              </a:prstGeom>
              <a:scene3d>
                <a:camera prst="isometricOffAxis2Right"/>
                <a:lightRig rig="threePt" dir="t"/>
              </a:scene3d>
            </p:spPr>
          </p:pic>
          <p:pic>
            <p:nvPicPr>
              <p:cNvPr id="71" name="图片 70">
                <a:extLst>
                  <a:ext uri="{FF2B5EF4-FFF2-40B4-BE49-F238E27FC236}">
                    <a16:creationId xmlns:a16="http://schemas.microsoft.com/office/drawing/2014/main" id="{716318A0-D237-78CA-8B9B-4257351771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9117" y="1540"/>
                <a:ext cx="2731" cy="1770"/>
              </a:xfrm>
              <a:prstGeom prst="rect">
                <a:avLst/>
              </a:prstGeom>
              <a:scene3d>
                <a:camera prst="isometricOffAxis2Right"/>
                <a:lightRig rig="threePt" dir="t"/>
              </a:scene3d>
            </p:spPr>
          </p:pic>
        </p:grp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97031301-0899-B710-3F3B-52B2E5D670F5}"/>
                </a:ext>
              </a:extLst>
            </p:cNvPr>
            <p:cNvSpPr txBox="1"/>
            <p:nvPr/>
          </p:nvSpPr>
          <p:spPr>
            <a:xfrm>
              <a:off x="9841" y="74"/>
              <a:ext cx="4666" cy="61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900" dirty="0">
                  <a:latin typeface="Ubuntu Mono" panose="020B0509030602030204" charset="0"/>
                </a:rPr>
                <a:t> T’s Generated dataset</a:t>
              </a:r>
            </a:p>
          </p:txBody>
        </p: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5E490678-81D1-C686-F6C0-F9E76BD0F727}"/>
                </a:ext>
              </a:extLst>
            </p:cNvPr>
            <p:cNvGrpSpPr/>
            <p:nvPr/>
          </p:nvGrpSpPr>
          <p:grpSpPr>
            <a:xfrm>
              <a:off x="11213" y="1037"/>
              <a:ext cx="3120" cy="2334"/>
              <a:chOff x="11775" y="2514"/>
              <a:chExt cx="3120" cy="2334"/>
            </a:xfrm>
          </p:grpSpPr>
          <p:pic>
            <p:nvPicPr>
              <p:cNvPr id="67" name="图片 66">
                <a:extLst>
                  <a:ext uri="{FF2B5EF4-FFF2-40B4-BE49-F238E27FC236}">
                    <a16:creationId xmlns:a16="http://schemas.microsoft.com/office/drawing/2014/main" id="{9B530B1F-BFB6-07BE-8478-DF60AF6451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775" y="2514"/>
                <a:ext cx="2768" cy="2023"/>
              </a:xfrm>
              <a:prstGeom prst="rect">
                <a:avLst/>
              </a:prstGeom>
              <a:scene3d>
                <a:camera prst="isometricOffAxis2Right"/>
                <a:lightRig rig="threePt" dir="t"/>
              </a:scene3d>
            </p:spPr>
          </p:pic>
          <p:pic>
            <p:nvPicPr>
              <p:cNvPr id="68" name="图片 67">
                <a:extLst>
                  <a:ext uri="{FF2B5EF4-FFF2-40B4-BE49-F238E27FC236}">
                    <a16:creationId xmlns:a16="http://schemas.microsoft.com/office/drawing/2014/main" id="{0947990D-2AD2-DDF3-025F-97E6FB153E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958" y="2635"/>
                <a:ext cx="2766" cy="2022"/>
              </a:xfrm>
              <a:prstGeom prst="rect">
                <a:avLst/>
              </a:prstGeom>
              <a:scene3d>
                <a:camera prst="isometricOffAxis2Right"/>
                <a:lightRig rig="threePt" dir="t"/>
              </a:scene3d>
            </p:spPr>
          </p:pic>
          <p:pic>
            <p:nvPicPr>
              <p:cNvPr id="69" name="图片 68">
                <a:extLst>
                  <a:ext uri="{FF2B5EF4-FFF2-40B4-BE49-F238E27FC236}">
                    <a16:creationId xmlns:a16="http://schemas.microsoft.com/office/drawing/2014/main" id="{7376A9EA-595E-043E-1088-444F16309D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2129" y="2826"/>
                <a:ext cx="2767" cy="2022"/>
              </a:xfrm>
              <a:prstGeom prst="rect">
                <a:avLst/>
              </a:prstGeom>
              <a:scene3d>
                <a:camera prst="isometricOffAxis2Right"/>
                <a:lightRig rig="threePt" dir="t"/>
              </a:scene3d>
            </p:spPr>
          </p:pic>
        </p:grpSp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B9589860-09C6-DD9F-61BD-E72BBC429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5859" y="5067"/>
              <a:ext cx="2655" cy="2074"/>
            </a:xfrm>
            <a:prstGeom prst="rect">
              <a:avLst/>
            </a:prstGeom>
          </p:spPr>
        </p:pic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93023B68-0B1C-9E05-B11F-EDB0FA68D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8591" y="5131"/>
              <a:ext cx="2665" cy="2036"/>
            </a:xfrm>
            <a:prstGeom prst="rect">
              <a:avLst/>
            </a:prstGeom>
          </p:spPr>
        </p:pic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79EA2B91-8953-81E3-AF7F-76960A5A1AC1}"/>
                </a:ext>
              </a:extLst>
            </p:cNvPr>
            <p:cNvGrpSpPr/>
            <p:nvPr/>
          </p:nvGrpSpPr>
          <p:grpSpPr>
            <a:xfrm>
              <a:off x="11379" y="5131"/>
              <a:ext cx="2467" cy="2073"/>
              <a:chOff x="10256" y="5788"/>
              <a:chExt cx="7339" cy="4344"/>
            </a:xfrm>
          </p:grpSpPr>
          <p:pic>
            <p:nvPicPr>
              <p:cNvPr id="64" name="图片 63">
                <a:extLst>
                  <a:ext uri="{FF2B5EF4-FFF2-40B4-BE49-F238E27FC236}">
                    <a16:creationId xmlns:a16="http://schemas.microsoft.com/office/drawing/2014/main" id="{9D790650-81B3-7F66-8105-A1E94A544B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0256" y="5788"/>
                <a:ext cx="7339" cy="4344"/>
              </a:xfrm>
              <a:prstGeom prst="rect">
                <a:avLst/>
              </a:prstGeom>
            </p:spPr>
          </p:pic>
          <p:pic>
            <p:nvPicPr>
              <p:cNvPr id="65" name="图片 64">
                <a:extLst>
                  <a:ext uri="{FF2B5EF4-FFF2-40B4-BE49-F238E27FC236}">
                    <a16:creationId xmlns:a16="http://schemas.microsoft.com/office/drawing/2014/main" id="{F7A92B36-03E5-6F4B-9972-B99070128B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2695" y="5788"/>
                <a:ext cx="4900" cy="1902"/>
              </a:xfrm>
              <a:prstGeom prst="rect">
                <a:avLst/>
              </a:prstGeom>
            </p:spPr>
          </p:pic>
          <p:pic>
            <p:nvPicPr>
              <p:cNvPr id="66" name="图片 65">
                <a:extLst>
                  <a:ext uri="{FF2B5EF4-FFF2-40B4-BE49-F238E27FC236}">
                    <a16:creationId xmlns:a16="http://schemas.microsoft.com/office/drawing/2014/main" id="{2E6D56FC-522A-4664-343D-01009EB9E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1119" y="8077"/>
                <a:ext cx="2111" cy="2055"/>
              </a:xfrm>
              <a:prstGeom prst="rect">
                <a:avLst/>
              </a:prstGeom>
            </p:spPr>
          </p:pic>
        </p:grpSp>
        <p:sp>
          <p:nvSpPr>
            <p:cNvPr id="49" name="矩形 48">
              <a:extLst>
                <a:ext uri="{FF2B5EF4-FFF2-40B4-BE49-F238E27FC236}">
                  <a16:creationId xmlns:a16="http://schemas.microsoft.com/office/drawing/2014/main" id="{4A9FE310-0C30-A18A-33C5-CB97E60543C0}"/>
                </a:ext>
              </a:extLst>
            </p:cNvPr>
            <p:cNvSpPr/>
            <p:nvPr/>
          </p:nvSpPr>
          <p:spPr>
            <a:xfrm>
              <a:off x="5638" y="4927"/>
              <a:ext cx="8358" cy="2862"/>
            </a:xfrm>
            <a:prstGeom prst="rect">
              <a:avLst/>
            </a:prstGeom>
            <a:noFill/>
            <a:ln w="38100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tx2">
                      <a:lumMod val="20000"/>
                      <a:lumOff val="80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"/>
            </a:p>
          </p:txBody>
        </p:sp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6D635946-DBBD-C8FD-8830-C09310313964}"/>
                </a:ext>
              </a:extLst>
            </p:cNvPr>
            <p:cNvSpPr txBox="1"/>
            <p:nvPr/>
          </p:nvSpPr>
          <p:spPr>
            <a:xfrm>
              <a:off x="6172" y="7041"/>
              <a:ext cx="2670" cy="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/>
                <a:t>Color jitter</a:t>
              </a:r>
              <a:endParaRPr lang="zh-CN" altLang="en-US" sz="600" dirty="0"/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6A4897C7-5AE3-261F-7B56-F4EB0C6FEE5E}"/>
                </a:ext>
              </a:extLst>
            </p:cNvPr>
            <p:cNvSpPr txBox="1"/>
            <p:nvPr/>
          </p:nvSpPr>
          <p:spPr>
            <a:xfrm>
              <a:off x="8897" y="7104"/>
              <a:ext cx="2670" cy="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/>
                <a:t>Gaussian blur</a:t>
              </a:r>
              <a:endParaRPr lang="zh-CN" altLang="en-US" sz="600" dirty="0"/>
            </a:p>
          </p:txBody>
        </p:sp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07B894E9-892E-62B7-4B5C-D5E855697DB7}"/>
                </a:ext>
              </a:extLst>
            </p:cNvPr>
            <p:cNvSpPr txBox="1"/>
            <p:nvPr/>
          </p:nvSpPr>
          <p:spPr>
            <a:xfrm>
              <a:off x="12024" y="7131"/>
              <a:ext cx="2670" cy="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600" dirty="0" err="1"/>
                <a:t>CutMix</a:t>
              </a:r>
              <a:endParaRPr lang="en-US" altLang="zh-CN" sz="600" dirty="0"/>
            </a:p>
          </p:txBody>
        </p:sp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D6D30DAE-643C-D73E-BC4F-6D970B79C1EA}"/>
                </a:ext>
              </a:extLst>
            </p:cNvPr>
            <p:cNvGrpSpPr/>
            <p:nvPr/>
          </p:nvGrpSpPr>
          <p:grpSpPr>
            <a:xfrm rot="5400000">
              <a:off x="11588" y="2898"/>
              <a:ext cx="1120" cy="2659"/>
              <a:chOff x="3826" y="-30"/>
              <a:chExt cx="1565" cy="2710"/>
            </a:xfrm>
          </p:grpSpPr>
          <p:sp>
            <p:nvSpPr>
              <p:cNvPr id="62" name="右箭头 50">
                <a:extLst>
                  <a:ext uri="{FF2B5EF4-FFF2-40B4-BE49-F238E27FC236}">
                    <a16:creationId xmlns:a16="http://schemas.microsoft.com/office/drawing/2014/main" id="{1C25BA73-A75A-11BC-3EB3-84EFB3EB779F}"/>
                  </a:ext>
                </a:extLst>
              </p:cNvPr>
              <p:cNvSpPr/>
              <p:nvPr/>
            </p:nvSpPr>
            <p:spPr>
              <a:xfrm>
                <a:off x="3826" y="1810"/>
                <a:ext cx="1565" cy="870"/>
              </a:xfrm>
              <a:prstGeom prst="rightArrow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600"/>
              </a:p>
            </p:txBody>
          </p:sp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B510C8B9-952C-5A02-CCF2-A895C42A6880}"/>
                  </a:ext>
                </a:extLst>
              </p:cNvPr>
              <p:cNvSpPr txBox="1"/>
              <p:nvPr/>
            </p:nvSpPr>
            <p:spPr>
              <a:xfrm rot="16200000">
                <a:off x="3122" y="699"/>
                <a:ext cx="2200" cy="74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sz="800" dirty="0"/>
                  <a:t>Noise</a:t>
                </a:r>
                <a:endParaRPr lang="zh-CN" altLang="en-US" sz="800" dirty="0"/>
              </a:p>
            </p:txBody>
          </p:sp>
        </p:grpSp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EF7CC598-B540-FE88-A7E1-E58A3F431B93}"/>
                </a:ext>
              </a:extLst>
            </p:cNvPr>
            <p:cNvGrpSpPr/>
            <p:nvPr/>
          </p:nvGrpSpPr>
          <p:grpSpPr>
            <a:xfrm rot="10800000">
              <a:off x="3715" y="6017"/>
              <a:ext cx="1685" cy="870"/>
              <a:chOff x="3706" y="1810"/>
              <a:chExt cx="1685" cy="870"/>
            </a:xfrm>
          </p:grpSpPr>
          <p:sp>
            <p:nvSpPr>
              <p:cNvPr id="59" name="右箭头 59">
                <a:extLst>
                  <a:ext uri="{FF2B5EF4-FFF2-40B4-BE49-F238E27FC236}">
                    <a16:creationId xmlns:a16="http://schemas.microsoft.com/office/drawing/2014/main" id="{ECF6182A-B714-8144-9789-117264B36492}"/>
                  </a:ext>
                </a:extLst>
              </p:cNvPr>
              <p:cNvSpPr/>
              <p:nvPr/>
            </p:nvSpPr>
            <p:spPr>
              <a:xfrm>
                <a:off x="3826" y="1810"/>
                <a:ext cx="1565" cy="870"/>
              </a:xfrm>
              <a:prstGeom prst="rightArrow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600"/>
              </a:p>
            </p:txBody>
          </p:sp>
          <p:sp>
            <p:nvSpPr>
              <p:cNvPr id="61" name="文本框 60">
                <a:extLst>
                  <a:ext uri="{FF2B5EF4-FFF2-40B4-BE49-F238E27FC236}">
                    <a16:creationId xmlns:a16="http://schemas.microsoft.com/office/drawing/2014/main" id="{E7551EA2-F8A9-4899-DAE1-FC1D0D0091AA}"/>
                  </a:ext>
                </a:extLst>
              </p:cNvPr>
              <p:cNvSpPr txBox="1"/>
              <p:nvPr/>
            </p:nvSpPr>
            <p:spPr>
              <a:xfrm rot="10800000">
                <a:off x="3706" y="1901"/>
                <a:ext cx="1348" cy="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600" dirty="0"/>
                  <a:t>Train</a:t>
                </a:r>
                <a:endParaRPr lang="zh-CN" altLang="en-US" sz="600" dirty="0"/>
              </a:p>
            </p:txBody>
          </p:sp>
        </p:grpSp>
        <p:sp>
          <p:nvSpPr>
            <p:cNvPr id="55" name="棱台 61">
              <a:extLst>
                <a:ext uri="{FF2B5EF4-FFF2-40B4-BE49-F238E27FC236}">
                  <a16:creationId xmlns:a16="http://schemas.microsoft.com/office/drawing/2014/main" id="{EDE87454-9187-64CE-0E6E-95C4344F694D}"/>
                </a:ext>
              </a:extLst>
            </p:cNvPr>
            <p:cNvSpPr/>
            <p:nvPr/>
          </p:nvSpPr>
          <p:spPr>
            <a:xfrm>
              <a:off x="1951" y="5850"/>
              <a:ext cx="1327" cy="1360"/>
            </a:xfrm>
            <a:prstGeom prst="bevel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0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84175716-CDBE-546E-89DF-2F829BF089B9}"/>
                </a:ext>
              </a:extLst>
            </p:cNvPr>
            <p:cNvSpPr txBox="1"/>
            <p:nvPr/>
          </p:nvSpPr>
          <p:spPr>
            <a:xfrm>
              <a:off x="2277" y="6079"/>
              <a:ext cx="427" cy="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900"/>
                <a:t>S</a:t>
              </a:r>
            </a:p>
          </p:txBody>
        </p:sp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B6751C0D-EA57-CE7B-7924-770D003B1D80}"/>
                </a:ext>
              </a:extLst>
            </p:cNvPr>
            <p:cNvSpPr txBox="1"/>
            <p:nvPr/>
          </p:nvSpPr>
          <p:spPr>
            <a:xfrm>
              <a:off x="1151" y="5048"/>
              <a:ext cx="3910" cy="8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800" dirty="0">
                  <a:latin typeface="Ubuntu Mono" panose="020B0509030602030204" charset="0"/>
                  <a:cs typeface="Ubuntu Mono" panose="020B0509030602030204" charset="0"/>
                </a:rPr>
                <a:t>Student</a:t>
              </a:r>
              <a:r>
                <a:rPr lang="zh-CN" altLang="en-US" sz="800" dirty="0">
                  <a:latin typeface="Ubuntu Mono" panose="020B0509030602030204" charset="0"/>
                  <a:cs typeface="Ubuntu Mono" panose="020B0509030602030204" charset="0"/>
                </a:rPr>
                <a:t> </a:t>
              </a:r>
              <a:r>
                <a:rPr lang="en-US" altLang="zh-CN" sz="800" dirty="0">
                  <a:latin typeface="Ubuntu Mono" panose="020B0509030602030204" charset="0"/>
                  <a:cs typeface="Ubuntu Mono" panose="020B0509030602030204" charset="0"/>
                </a:rPr>
                <a:t>model</a:t>
              </a:r>
              <a:r>
                <a:rPr lang="zh-CN" altLang="en-US" sz="800" dirty="0">
                  <a:latin typeface="Ubuntu Mono" panose="020B0509030602030204" charset="0"/>
                  <a:cs typeface="Ubuntu Mono" panose="020B0509030602030204" charset="0"/>
                </a:rPr>
                <a:t>（</a:t>
              </a:r>
              <a:r>
                <a:rPr lang="en-US" altLang="zh-CN" sz="800" dirty="0">
                  <a:latin typeface="Ubuntu Mono" panose="020B0509030602030204" charset="0"/>
                  <a:cs typeface="Ubuntu Mono" panose="020B0509030602030204" charset="0"/>
                </a:rPr>
                <a:t>S</a:t>
              </a:r>
              <a:r>
                <a:rPr lang="zh-CN" altLang="en-US" sz="800" dirty="0">
                  <a:latin typeface="Ubuntu Mono" panose="020B0509030602030204" charset="0"/>
                  <a:cs typeface="Ubuntu Mono" panose="020B0509030602030204" charset="0"/>
                </a:rPr>
                <a:t>）</a:t>
              </a:r>
            </a:p>
          </p:txBody>
        </p:sp>
      </p:grpSp>
      <p:pic>
        <p:nvPicPr>
          <p:cNvPr id="76" name="图片 75">
            <a:extLst>
              <a:ext uri="{FF2B5EF4-FFF2-40B4-BE49-F238E27FC236}">
                <a16:creationId xmlns:a16="http://schemas.microsoft.com/office/drawing/2014/main" id="{7DFB55EC-A45A-6B85-B4DA-6A102DEF11C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54857" y="3161010"/>
            <a:ext cx="4944911" cy="887895"/>
          </a:xfrm>
          <a:prstGeom prst="rect">
            <a:avLst/>
          </a:prstGeom>
        </p:spPr>
      </p:pic>
      <p:pic>
        <p:nvPicPr>
          <p:cNvPr id="77" name="图片 76">
            <a:extLst>
              <a:ext uri="{FF2B5EF4-FFF2-40B4-BE49-F238E27FC236}">
                <a16:creationId xmlns:a16="http://schemas.microsoft.com/office/drawing/2014/main" id="{6D01CAEB-3635-98BB-93E6-048C79AF1A2D}"/>
              </a:ext>
            </a:extLst>
          </p:cNvPr>
          <p:cNvPicPr preferRelativeResize="0"/>
          <p:nvPr/>
        </p:nvPicPr>
        <p:blipFill>
          <a:blip r:embed="rId26"/>
          <a:stretch>
            <a:fillRect/>
          </a:stretch>
        </p:blipFill>
        <p:spPr>
          <a:xfrm>
            <a:off x="6621050" y="4716993"/>
            <a:ext cx="1380596" cy="868007"/>
          </a:xfrm>
          <a:prstGeom prst="rect">
            <a:avLst/>
          </a:prstGeom>
        </p:spPr>
      </p:pic>
      <p:pic>
        <p:nvPicPr>
          <p:cNvPr id="78" name="图片 77">
            <a:extLst>
              <a:ext uri="{FF2B5EF4-FFF2-40B4-BE49-F238E27FC236}">
                <a16:creationId xmlns:a16="http://schemas.microsoft.com/office/drawing/2014/main" id="{E34500E0-D730-BBE0-99B2-6C93C8AB346F}"/>
              </a:ext>
            </a:extLst>
          </p:cNvPr>
          <p:cNvPicPr preferRelativeResize="0"/>
          <p:nvPr/>
        </p:nvPicPr>
        <p:blipFill>
          <a:blip r:embed="rId27"/>
          <a:stretch>
            <a:fillRect/>
          </a:stretch>
        </p:blipFill>
        <p:spPr>
          <a:xfrm>
            <a:off x="6621050" y="5658343"/>
            <a:ext cx="1380596" cy="868007"/>
          </a:xfrm>
          <a:prstGeom prst="rect">
            <a:avLst/>
          </a:prstGeom>
        </p:spPr>
      </p:pic>
      <p:pic>
        <p:nvPicPr>
          <p:cNvPr id="79" name="图片 78">
            <a:extLst>
              <a:ext uri="{FF2B5EF4-FFF2-40B4-BE49-F238E27FC236}">
                <a16:creationId xmlns:a16="http://schemas.microsoft.com/office/drawing/2014/main" id="{A3984551-1987-D7B0-E0AA-CCB9B511C29C}"/>
              </a:ext>
            </a:extLst>
          </p:cNvPr>
          <p:cNvPicPr preferRelativeResize="0"/>
          <p:nvPr/>
        </p:nvPicPr>
        <p:blipFill>
          <a:blip r:embed="rId28"/>
          <a:stretch>
            <a:fillRect/>
          </a:stretch>
        </p:blipFill>
        <p:spPr>
          <a:xfrm>
            <a:off x="8159591" y="4716993"/>
            <a:ext cx="1380596" cy="868007"/>
          </a:xfrm>
          <a:prstGeom prst="rect">
            <a:avLst/>
          </a:prstGeom>
        </p:spPr>
      </p:pic>
      <p:pic>
        <p:nvPicPr>
          <p:cNvPr id="80" name="图片 79">
            <a:extLst>
              <a:ext uri="{FF2B5EF4-FFF2-40B4-BE49-F238E27FC236}">
                <a16:creationId xmlns:a16="http://schemas.microsoft.com/office/drawing/2014/main" id="{3AA6FC45-44CD-B57E-DB58-DA860F788E81}"/>
              </a:ext>
            </a:extLst>
          </p:cNvPr>
          <p:cNvPicPr preferRelativeResize="0"/>
          <p:nvPr/>
        </p:nvPicPr>
        <p:blipFill>
          <a:blip r:embed="rId29"/>
          <a:stretch>
            <a:fillRect/>
          </a:stretch>
        </p:blipFill>
        <p:spPr>
          <a:xfrm>
            <a:off x="8159591" y="5647421"/>
            <a:ext cx="1380596" cy="868007"/>
          </a:xfrm>
          <a:prstGeom prst="rect">
            <a:avLst/>
          </a:prstGeom>
        </p:spPr>
      </p:pic>
      <p:pic>
        <p:nvPicPr>
          <p:cNvPr id="81" name="图片 80">
            <a:extLst>
              <a:ext uri="{FF2B5EF4-FFF2-40B4-BE49-F238E27FC236}">
                <a16:creationId xmlns:a16="http://schemas.microsoft.com/office/drawing/2014/main" id="{43BD2BD6-C984-A1B5-B942-F8F21FA961FA}"/>
              </a:ext>
            </a:extLst>
          </p:cNvPr>
          <p:cNvPicPr preferRelativeResize="0"/>
          <p:nvPr/>
        </p:nvPicPr>
        <p:blipFill>
          <a:blip r:embed="rId30"/>
          <a:stretch>
            <a:fillRect/>
          </a:stretch>
        </p:blipFill>
        <p:spPr>
          <a:xfrm>
            <a:off x="9701010" y="4717141"/>
            <a:ext cx="1380596" cy="868007"/>
          </a:xfrm>
          <a:prstGeom prst="rect">
            <a:avLst/>
          </a:prstGeom>
        </p:spPr>
      </p:pic>
      <p:pic>
        <p:nvPicPr>
          <p:cNvPr id="82" name="图片 81">
            <a:extLst>
              <a:ext uri="{FF2B5EF4-FFF2-40B4-BE49-F238E27FC236}">
                <a16:creationId xmlns:a16="http://schemas.microsoft.com/office/drawing/2014/main" id="{8C9E099F-533E-08EE-5763-4B205EAD27DA}"/>
              </a:ext>
            </a:extLst>
          </p:cNvPr>
          <p:cNvPicPr preferRelativeResize="0"/>
          <p:nvPr/>
        </p:nvPicPr>
        <p:blipFill>
          <a:blip r:embed="rId31"/>
          <a:stretch>
            <a:fillRect/>
          </a:stretch>
        </p:blipFill>
        <p:spPr>
          <a:xfrm>
            <a:off x="9726100" y="5635910"/>
            <a:ext cx="1380596" cy="868007"/>
          </a:xfrm>
          <a:prstGeom prst="rect">
            <a:avLst/>
          </a:prstGeom>
        </p:spPr>
      </p:pic>
      <p:sp>
        <p:nvSpPr>
          <p:cNvPr id="83" name="文本框 82">
            <a:extLst>
              <a:ext uri="{FF2B5EF4-FFF2-40B4-BE49-F238E27FC236}">
                <a16:creationId xmlns:a16="http://schemas.microsoft.com/office/drawing/2014/main" id="{EF5C1FB2-E6B1-B2BC-6383-16BB8881BEB6}"/>
              </a:ext>
            </a:extLst>
          </p:cNvPr>
          <p:cNvSpPr txBox="1"/>
          <p:nvPr/>
        </p:nvSpPr>
        <p:spPr>
          <a:xfrm>
            <a:off x="6737519" y="6503917"/>
            <a:ext cx="12229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Test case 1</a:t>
            </a: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4FA430F0-B352-F8B2-4FC2-3B73EE135CE8}"/>
              </a:ext>
            </a:extLst>
          </p:cNvPr>
          <p:cNvSpPr txBox="1"/>
          <p:nvPr/>
        </p:nvSpPr>
        <p:spPr>
          <a:xfrm>
            <a:off x="8291262" y="6520521"/>
            <a:ext cx="12229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Test case 2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8B5F0628-D825-EBA2-A7D6-B493C7D2ED4F}"/>
              </a:ext>
            </a:extLst>
          </p:cNvPr>
          <p:cNvSpPr txBox="1"/>
          <p:nvPr/>
        </p:nvSpPr>
        <p:spPr>
          <a:xfrm>
            <a:off x="9832533" y="6520521"/>
            <a:ext cx="12229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Test case 3</a:t>
            </a:r>
          </a:p>
        </p:txBody>
      </p:sp>
      <p:pic>
        <p:nvPicPr>
          <p:cNvPr id="90" name="图片 89">
            <a:extLst>
              <a:ext uri="{FF2B5EF4-FFF2-40B4-BE49-F238E27FC236}">
                <a16:creationId xmlns:a16="http://schemas.microsoft.com/office/drawing/2014/main" id="{0E931972-BABB-CD6B-10B4-0BEE720536DF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067217" y="2380601"/>
            <a:ext cx="4039479" cy="20727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576776" y="1114393"/>
            <a:ext cx="3062536" cy="3695351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23" name="文本框 422"/>
          <p:cNvSpPr txBox="1"/>
          <p:nvPr/>
        </p:nvSpPr>
        <p:spPr>
          <a:xfrm>
            <a:off x="899795" y="2995295"/>
            <a:ext cx="600265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  <a:sym typeface="+mn-lt"/>
              </a:rPr>
              <a:t>3D Reconstruction System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17861" y="1719620"/>
            <a:ext cx="542064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</a:pPr>
            <a:r>
              <a:rPr lang="en-US" altLang="zh-CN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20000"/>
                    </a:srgbClr>
                  </a:outerShdw>
                </a:effectLst>
                <a:cs typeface="+mn-ea"/>
                <a:sym typeface="+mn-lt"/>
              </a:rPr>
              <a:t>PART 04</a:t>
            </a:r>
            <a:endParaRPr lang="zh-CN" altLang="en-US" sz="32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20000"/>
                  </a:srgbClr>
                </a:outerShdw>
              </a:effectLst>
              <a:cs typeface="+mn-ea"/>
              <a:sym typeface="+mn-lt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042416" y="2610230"/>
            <a:ext cx="548640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437252" y="178788"/>
            <a:ext cx="4141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sz="2000" b="1" dirty="0">
                <a:solidFill>
                  <a:prstClr val="black"/>
                </a:solidFill>
                <a:cs typeface="+mn-ea"/>
                <a:sym typeface="+mn-lt"/>
              </a:rPr>
              <a:t>MASt3R-SLAM </a:t>
            </a:r>
          </a:p>
          <a:p>
            <a:pPr defTabSz="457200"/>
            <a:r>
              <a:rPr lang="en-US" altLang="zh-CN" sz="2000" b="1" dirty="0"/>
              <a:t>Principle</a:t>
            </a:r>
            <a:r>
              <a:rPr lang="en-US" altLang="zh-CN" sz="2000" dirty="0"/>
              <a:t> </a:t>
            </a:r>
            <a:r>
              <a:rPr lang="en-US" altLang="zh-CN" sz="2000" b="1" dirty="0">
                <a:solidFill>
                  <a:prstClr val="black"/>
                </a:solidFill>
                <a:cs typeface="+mn-ea"/>
                <a:sym typeface="+mn-lt"/>
              </a:rPr>
              <a:t> &amp; improvements</a:t>
            </a:r>
            <a:endParaRPr lang="zh-CN" altLang="en-US" sz="2000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263525" y="1851025"/>
            <a:ext cx="1515745" cy="103568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600" b="1" dirty="0">
                <a:solidFill>
                  <a:prstClr val="white"/>
                </a:solidFill>
                <a:cs typeface="+mn-ea"/>
                <a:sym typeface="+mn-lt"/>
              </a:rPr>
              <a:t>Initialization</a:t>
            </a:r>
          </a:p>
          <a:p>
            <a:pPr algn="ctr"/>
            <a:r>
              <a:rPr lang="en-US" altLang="zh-CN" sz="1600" b="1" dirty="0">
                <a:solidFill>
                  <a:prstClr val="white"/>
                </a:solidFill>
                <a:cs typeface="+mn-ea"/>
                <a:sym typeface="+mn-lt"/>
              </a:rPr>
              <a:t>stage </a:t>
            </a:r>
            <a:endParaRPr lang="zh-CN" altLang="en-US" sz="1600" b="1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263525" y="1851025"/>
            <a:ext cx="4623435" cy="140335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5" name="TextBox 21"/>
          <p:cNvSpPr txBox="1"/>
          <p:nvPr/>
        </p:nvSpPr>
        <p:spPr>
          <a:xfrm>
            <a:off x="1907540" y="1954530"/>
            <a:ext cx="2912314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Creates the first keyframe and initial map by processing the first frame through MASt3R to generate </a:t>
            </a:r>
            <a:r>
              <a:rPr lang="en-US" altLang="zh-CN" sz="1200" dirty="0" err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pointmap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 and encoded features.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263525" y="3517900"/>
            <a:ext cx="1515745" cy="103568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600" b="1" dirty="0">
                <a:solidFill>
                  <a:prstClr val="white"/>
                </a:solidFill>
                <a:cs typeface="+mn-ea"/>
                <a:sym typeface="+mn-lt"/>
              </a:rPr>
              <a:t>Tracking stage </a:t>
            </a:r>
            <a:endParaRPr lang="zh-CN" altLang="en-US" sz="1600" b="1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263525" y="3517900"/>
            <a:ext cx="4623435" cy="140335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77" name="TextBox 21"/>
          <p:cNvSpPr txBox="1"/>
          <p:nvPr/>
        </p:nvSpPr>
        <p:spPr>
          <a:xfrm>
            <a:off x="1907540" y="3684905"/>
            <a:ext cx="2912314" cy="1107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Estimates current frame pose through efficient </a:t>
            </a:r>
            <a:r>
              <a:rPr lang="en-US" altLang="zh-CN" sz="1200" dirty="0" err="1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pointmap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 matching with recent keyframes and performs local map fusion.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263525" y="5159375"/>
            <a:ext cx="1515745" cy="103568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1600" b="1" kern="1000" spc="-100" dirty="0" err="1">
                <a:solidFill>
                  <a:prstClr val="white"/>
                </a:solidFill>
                <a:cs typeface="+mn-ea"/>
                <a:sym typeface="+mn-lt"/>
              </a:rPr>
              <a:t>Relocalization</a:t>
            </a:r>
            <a:r>
              <a:rPr lang="en-US" altLang="zh-CN" sz="1600" b="1" kern="1000" spc="-100" dirty="0">
                <a:solidFill>
                  <a:prstClr val="white"/>
                </a:solidFill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1600" b="1" dirty="0">
                <a:solidFill>
                  <a:prstClr val="white"/>
                </a:solidFill>
                <a:cs typeface="+mn-ea"/>
                <a:sym typeface="+mn-lt"/>
              </a:rPr>
              <a:t>stage </a:t>
            </a:r>
            <a:endParaRPr lang="zh-CN" altLang="en-US" sz="1600" b="1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80" name="矩形 79"/>
          <p:cNvSpPr/>
          <p:nvPr/>
        </p:nvSpPr>
        <p:spPr>
          <a:xfrm>
            <a:off x="263525" y="5159375"/>
            <a:ext cx="4623435" cy="1403350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  <a:effectLst>
            <a:outerShdw blurRad="2540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81" name="TextBox 21"/>
          <p:cNvSpPr txBox="1"/>
          <p:nvPr/>
        </p:nvSpPr>
        <p:spPr>
          <a:xfrm>
            <a:off x="1907540" y="5326380"/>
            <a:ext cx="2912314" cy="7983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Recovers tracking by matching current frame against the global map database when tracking fails or error accumulates.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3524" y="1217930"/>
            <a:ext cx="3927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b="1" dirty="0">
                <a:solidFill>
                  <a:prstClr val="black"/>
                </a:solidFill>
                <a:cs typeface="+mn-ea"/>
                <a:sym typeface="+mn-lt"/>
              </a:rPr>
              <a:t>Three stages of MASt3R-SLAM</a:t>
            </a:r>
            <a:endParaRPr lang="zh-CN" altLang="en-US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cxnSp>
        <p:nvCxnSpPr>
          <p:cNvPr id="8" name="直接连接符 7"/>
          <p:cNvCxnSpPr/>
          <p:nvPr/>
        </p:nvCxnSpPr>
        <p:spPr>
          <a:xfrm flipV="1">
            <a:off x="391999" y="1718586"/>
            <a:ext cx="897890" cy="5715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/>
          <p:cNvGrpSpPr/>
          <p:nvPr/>
        </p:nvGrpSpPr>
        <p:grpSpPr>
          <a:xfrm rot="9060000">
            <a:off x="3692525" y="504190"/>
            <a:ext cx="3138805" cy="5685155"/>
            <a:chOff x="7373125" y="18288"/>
            <a:chExt cx="1624571" cy="2991972"/>
          </a:xfrm>
        </p:grpSpPr>
        <p:cxnSp>
          <p:nvCxnSpPr>
            <p:cNvPr id="22" name="直接连接符 21"/>
            <p:cNvCxnSpPr/>
            <p:nvPr/>
          </p:nvCxnSpPr>
          <p:spPr>
            <a:xfrm flipH="1">
              <a:off x="7498080" y="18288"/>
              <a:ext cx="1499616" cy="274320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>
              <a:off x="7373125" y="2620014"/>
              <a:ext cx="213334" cy="390246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文本框 16"/>
          <p:cNvSpPr txBox="1"/>
          <p:nvPr/>
        </p:nvSpPr>
        <p:spPr>
          <a:xfrm>
            <a:off x="5532755" y="53351"/>
            <a:ext cx="7170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b="1" dirty="0">
                <a:solidFill>
                  <a:prstClr val="black"/>
                </a:solidFill>
                <a:cs typeface="+mn-ea"/>
                <a:sym typeface="+mn-lt"/>
              </a:rPr>
              <a:t>Challenge: Dynamic objects impact static environment</a:t>
            </a:r>
            <a:endParaRPr lang="zh-CN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5744414" y="497481"/>
            <a:ext cx="412750" cy="1905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/>
        </p:nvSpPr>
        <p:spPr>
          <a:xfrm>
            <a:off x="5538470" y="550545"/>
            <a:ext cx="6398895" cy="613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Moving objects interfere with vehicle-guided drone mapping by causing feature matching errors that deform static point clouds.</a:t>
            </a:r>
            <a:endParaRPr lang="zh-CN" sz="12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51" name="图片 51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030" y="1195705"/>
            <a:ext cx="4549775" cy="115316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5615940" y="2394585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b="1" dirty="0">
                <a:solidFill>
                  <a:prstClr val="black"/>
                </a:solidFill>
                <a:cs typeface="+mn-ea"/>
                <a:sym typeface="+mn-lt"/>
              </a:rPr>
              <a:t>Solution: Vehicle Removal</a:t>
            </a:r>
            <a:endParaRPr lang="zh-CN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5744414" y="2834281"/>
            <a:ext cx="412750" cy="1905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5538470" y="2877820"/>
            <a:ext cx="6398895" cy="613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/>
              <a:t>Expand YOLO detection region by 3 pixels outward and apply a transparent mask over the vehicle area.</a:t>
            </a:r>
            <a:endParaRPr lang="zh-CN" sz="1200" dirty="0">
              <a:solidFill>
                <a:schemeClr val="tx1">
                  <a:lumMod val="65000"/>
                  <a:lumOff val="35000"/>
                </a:schemeClr>
              </a:solidFill>
              <a:cs typeface="+mn-ea"/>
              <a:sym typeface="+mn-lt"/>
            </a:endParaRPr>
          </a:p>
        </p:txBody>
      </p:sp>
      <p:pic>
        <p:nvPicPr>
          <p:cNvPr id="26" name="图片 25" descr="图片1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4515" y="3356326"/>
            <a:ext cx="2828290" cy="1187450"/>
          </a:xfrm>
          <a:prstGeom prst="rect">
            <a:avLst/>
          </a:prstGeom>
        </p:spPr>
      </p:pic>
      <p:cxnSp>
        <p:nvCxnSpPr>
          <p:cNvPr id="28" name="直接连接符 27"/>
          <p:cNvCxnSpPr/>
          <p:nvPr/>
        </p:nvCxnSpPr>
        <p:spPr>
          <a:xfrm>
            <a:off x="5744414" y="4938671"/>
            <a:ext cx="412750" cy="1905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 28"/>
          <p:cNvSpPr/>
          <p:nvPr/>
        </p:nvSpPr>
        <p:spPr>
          <a:xfrm>
            <a:off x="5538470" y="4982210"/>
            <a:ext cx="3567430" cy="1444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l">
              <a:lnSpc>
                <a:spcPct val="150000"/>
              </a:lnSpc>
              <a:buClrTx/>
              <a:buSzTx/>
              <a:buFontTx/>
              <a:buAutoNum type="arabicPeriod"/>
            </a:pP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+mn-lt"/>
              </a:rPr>
              <a:t>Use alpha channel to convert input image to RGBA format</a:t>
            </a: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zh-CN" sz="1200" dirty="0"/>
              <a:t>Adjust initialization to skip tracking phase for masked regions</a:t>
            </a:r>
          </a:p>
          <a:p>
            <a:pPr marL="228600" indent="-228600">
              <a:lnSpc>
                <a:spcPct val="150000"/>
              </a:lnSpc>
              <a:buFontTx/>
              <a:buAutoNum type="arabicPeriod"/>
            </a:pPr>
            <a:r>
              <a:rPr lang="en-US" altLang="zh-CN" sz="1200" dirty="0"/>
              <a:t>Set confidence to 0 in masked areas</a:t>
            </a:r>
          </a:p>
        </p:txBody>
      </p:sp>
      <p:pic>
        <p:nvPicPr>
          <p:cNvPr id="31" name="图片 30" descr="图片2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7494" y="5027962"/>
            <a:ext cx="1845310" cy="135318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BC64797-2537-9500-84C8-04314EF1F8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7693" y="4374687"/>
            <a:ext cx="2657475" cy="409575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5615939" y="4498975"/>
            <a:ext cx="53968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zh-CN" b="1" dirty="0">
                <a:solidFill>
                  <a:prstClr val="black"/>
                </a:solidFill>
                <a:cs typeface="+mn-ea"/>
                <a:sym typeface="+mn-lt"/>
              </a:rPr>
              <a:t>Implementation: Add Alpha Channel</a:t>
            </a:r>
            <a:endParaRPr lang="zh-CN" b="1" dirty="0">
              <a:solidFill>
                <a:prstClr val="black"/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C4167293-66FC-42C1-B370-34AFFFBEB1DE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OUV0cNwDEewAEAANoDAAAPAAAAbm9uZS9wbGF5ZXIueG1spZJPb9QwEMXPW6nfIfK9dpYKUa0cekDKiaJKC4jbyptME1PHDp4Ju/vtmfzZpFuQQOKQaPIy72fPs/X9sXHJT4hog8/EWqYiAV+E0voqE18+5zd34v799ZVunTlBTGyZCR88iKQELKJtiX2PhupMvBAkQ0XCL4+bI9pM1ETtRqnD4SAPtzLESr1J07X69vBxW9TQmBvrkYwvmLvs5VYkbbQhWjpl4l0qrq9WA/ICZ5F7fIXBdf3KKIvQqDYCgieIatz2bN3Q3838NMErOrWAgkdfDbPvTfH8EMrOAfbaSo9tWyDqCYO20rSx6zufYCwyMTbsGkA0FaB0vhJq9Ko/mPWTM1hPHLzA9ty22zuLNYsjfejeLerubBmyVxNHXYJ0M0wwnGLeOZeDoS5CKZIIPzrLVd5jv85HkK7FuJzn7h0+Wy/xULDGVW4KCvH0gR18JFOUco5ejtHLwdTbh+ITF49TnNsFMgezhKBratzbf86j7/6fOEp4Mp0jcV7B+hKOueW/BA2PQsAz9pqk1sl+tTOVd9ftmxdX40Iadzdl8R1FQiZWwNewNGTUos8w9Zqm1fg5JTTHotXv91JPRC5/AVBLAQIAABQAAgAIAEOUV0cNwDEewAEAANoDAAAPAAAAAAAAAAEAAAAAAAAAAABub25lL3BsYXllci54bWxQSwUGAAAAAAEAAQA9AAAA7QEAAAAA"/>
  <p:tag name="ISPRING_PRESENTATION_TITLE" val="项目申报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01195634"/>
  <p:tag name="MH_LIBRARY" val="GRAPHIC"/>
  <p:tag name="MH_TYPE" val="Sub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01195634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xaip44i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720</Words>
  <Application>Microsoft Office PowerPoint</Application>
  <PresentationFormat>宽屏</PresentationFormat>
  <Paragraphs>142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18" baseType="lpstr">
      <vt:lpstr>DejaVu Math TeX Gyre</vt:lpstr>
      <vt:lpstr>Z003</vt:lpstr>
      <vt:lpstr>等线</vt:lpstr>
      <vt:lpstr>Arial</vt:lpstr>
      <vt:lpstr>Calibri</vt:lpstr>
      <vt:lpstr>Cambria Math</vt:lpstr>
      <vt:lpstr>Ubuntu Mono</vt:lpstr>
      <vt:lpstr>第一PPT，www.1ppt.com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极简商业计划书</dc:title>
  <dc:creator/>
  <cp:keywords>www.1ppt.com</cp:keywords>
  <dc:description>www.1ppt.com</dc:description>
  <cp:lastModifiedBy/>
  <cp:revision>13</cp:revision>
  <dcterms:created xsi:type="dcterms:W3CDTF">2025-07-09T14:58:16Z</dcterms:created>
  <dcterms:modified xsi:type="dcterms:W3CDTF">2025-12-16T07:55:14Z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0080F55B98A92C0A64112368661D38EB_42</vt:lpwstr>
  </property>
  <property fmtid="{D5CDD505-2E9C-101B-9397-08002B2CF9AE}" pid="3" name="KSOProductBuildVer">
    <vt:lpwstr>2052-12.1.0.17900</vt:lpwstr>
  </property>
</Properties>
</file>